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6" r:id="rId9"/>
    <p:sldId id="267" r:id="rId10"/>
    <p:sldId id="268" r:id="rId11"/>
    <p:sldId id="269" r:id="rId12"/>
    <p:sldId id="270" r:id="rId13"/>
    <p:sldId id="271" r:id="rId14"/>
    <p:sldId id="272" r:id="rId15"/>
    <p:sldId id="265" r:id="rId16"/>
    <p:sldId id="263" r:id="rId17"/>
    <p:sldId id="264" r:id="rId18"/>
    <p:sldId id="274" r:id="rId19"/>
    <p:sldId id="27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6B7090-FCB8-42BD-8076-6434C3E48710}" type="datetimeFigureOut">
              <a:rPr lang="tr-TR" smtClean="0"/>
              <a:pPr/>
              <a:t>6.05.2025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18560F-5F5A-4648-9E23-9526C559FC1A}"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A618560F-5F5A-4648-9E23-9526C559FC1A}"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pPr/>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pPr/>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pPr/>
              <a:t>5/6/2025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Turkiye-Yuksekogretim-Yeterlikler-Cercevesi.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49809"/>
            <a:ext cx="7772400" cy="2850642"/>
          </a:xfrm>
        </p:spPr>
        <p:txBody>
          <a:bodyPr>
            <a:normAutofit fontScale="90000"/>
          </a:bodyPr>
          <a:lstStyle/>
          <a:p>
            <a:r>
              <a:t>Avrupa Yükseköğretim Alanı, Bologna Süreci, TYYÇ ve </a:t>
            </a:r>
            <a:r>
              <a:rPr/>
              <a:t>Bloom </a:t>
            </a:r>
            <a:r>
              <a:rPr smtClean="0"/>
              <a:t>Taksonomisi</a:t>
            </a:r>
            <a:r>
              <a:rPr lang="tr-TR" dirty="0" smtClean="0"/>
              <a:t> ve Buna Bağlı Olarak Öğrenme Çıktılarının Belirlenmesi ve Ölçülmesi</a:t>
            </a:r>
            <a:endParaRPr/>
          </a:p>
        </p:txBody>
      </p:sp>
      <p:sp>
        <p:nvSpPr>
          <p:cNvPr id="3" name="Subtitle 2"/>
          <p:cNvSpPr>
            <a:spLocks noGrp="1"/>
          </p:cNvSpPr>
          <p:nvPr>
            <p:ph type="subTitle" idx="1"/>
          </p:nvPr>
        </p:nvSpPr>
        <p:spPr>
          <a:xfrm>
            <a:off x="685800" y="3886200"/>
            <a:ext cx="7772400" cy="2587752"/>
          </a:xfrm>
        </p:spPr>
        <p:txBody>
          <a:bodyPr>
            <a:normAutofit/>
          </a:bodyPr>
          <a:lstStyle/>
          <a:p>
            <a:pPr algn="l"/>
            <a:r>
              <a:rPr lang="tr-TR" sz="2800" dirty="0" err="1" smtClean="0">
                <a:solidFill>
                  <a:schemeClr val="accent6">
                    <a:lumMod val="50000"/>
                  </a:schemeClr>
                </a:solidFill>
              </a:rPr>
              <a:t>Öğr</a:t>
            </a:r>
            <a:r>
              <a:rPr lang="tr-TR" sz="2800" dirty="0" smtClean="0">
                <a:solidFill>
                  <a:schemeClr val="accent6">
                    <a:lumMod val="50000"/>
                  </a:schemeClr>
                </a:solidFill>
              </a:rPr>
              <a:t>. Gör. </a:t>
            </a:r>
            <a:r>
              <a:rPr lang="tr-TR" sz="2800" dirty="0" err="1" smtClean="0">
                <a:solidFill>
                  <a:schemeClr val="accent6">
                    <a:lumMod val="50000"/>
                  </a:schemeClr>
                </a:solidFill>
              </a:rPr>
              <a:t>Abdulvahap</a:t>
            </a:r>
            <a:r>
              <a:rPr lang="tr-TR" sz="2800" dirty="0" smtClean="0">
                <a:solidFill>
                  <a:schemeClr val="accent6">
                    <a:lumMod val="50000"/>
                  </a:schemeClr>
                </a:solidFill>
              </a:rPr>
              <a:t> DOĞAN</a:t>
            </a:r>
          </a:p>
          <a:p>
            <a:pPr algn="l"/>
            <a:endParaRPr lang="tr-TR" sz="2800" dirty="0" smtClean="0">
              <a:solidFill>
                <a:schemeClr val="accent6">
                  <a:lumMod val="50000"/>
                </a:schemeClr>
              </a:solidFill>
            </a:endParaRPr>
          </a:p>
          <a:p>
            <a:pPr algn="l"/>
            <a:r>
              <a:rPr lang="tr-TR" sz="2800" dirty="0" smtClean="0">
                <a:solidFill>
                  <a:schemeClr val="accent6">
                    <a:lumMod val="50000"/>
                  </a:schemeClr>
                </a:solidFill>
              </a:rPr>
              <a:t>Malatya Turgut Özal üniversitesi</a:t>
            </a:r>
          </a:p>
          <a:p>
            <a:pPr algn="l"/>
            <a:r>
              <a:rPr lang="tr-TR" sz="2800" dirty="0" smtClean="0">
                <a:solidFill>
                  <a:schemeClr val="accent6">
                    <a:lumMod val="50000"/>
                  </a:schemeClr>
                </a:solidFill>
              </a:rPr>
              <a:t>Uzaktan Eğitim Uygulama ve Araştırma Merkezi</a:t>
            </a:r>
            <a:endParaRPr sz="2800">
              <a:solidFill>
                <a:schemeClr val="accent6">
                  <a:lumMod val="50000"/>
                </a:schemeClr>
              </a:solidFill>
            </a:endParaRPr>
          </a:p>
        </p:txBody>
      </p:sp>
      <p:pic>
        <p:nvPicPr>
          <p:cNvPr id="5" name="4 Resim" descr="mtü-logo.png"/>
          <p:cNvPicPr>
            <a:picLocks noChangeAspect="1"/>
          </p:cNvPicPr>
          <p:nvPr/>
        </p:nvPicPr>
        <p:blipFill>
          <a:blip r:embed="rId3"/>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Farklı Ölçme Araçları ve Öğrenme Çıktılarıyla İlişkilendirilmesi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solidFill>
                  <a:srgbClr val="FF0000"/>
                </a:solidFill>
              </a:rPr>
              <a:t>Geleneksel Ölçme Araçları:</a:t>
            </a:r>
            <a:r>
              <a:rPr lang="tr-TR" dirty="0" smtClean="0">
                <a:solidFill>
                  <a:srgbClr val="FF0000"/>
                </a:solidFill>
              </a:rPr>
              <a:t> </a:t>
            </a:r>
          </a:p>
          <a:p>
            <a:pPr lvl="1"/>
            <a:r>
              <a:rPr lang="tr-TR" b="1" dirty="0" smtClean="0"/>
              <a:t>Çoktan seçmeli testler:</a:t>
            </a:r>
            <a:r>
              <a:rPr lang="tr-TR" dirty="0" smtClean="0"/>
              <a:t> Bilgi ve kavrama düzeyindeki çıktıları ölçmede etkili</a:t>
            </a:r>
          </a:p>
          <a:p>
            <a:pPr lvl="1"/>
            <a:r>
              <a:rPr lang="tr-TR" b="1" dirty="0" smtClean="0"/>
              <a:t>Doğru-yanlış testleri:</a:t>
            </a:r>
            <a:r>
              <a:rPr lang="tr-TR" dirty="0" smtClean="0"/>
              <a:t> Temel bilgi düzeyini hızlıca ölçme</a:t>
            </a:r>
          </a:p>
          <a:p>
            <a:pPr lvl="1"/>
            <a:r>
              <a:rPr lang="tr-TR" b="1" dirty="0" smtClean="0"/>
              <a:t>Boşluk doldurma testleri: </a:t>
            </a:r>
            <a:r>
              <a:rPr lang="tr-TR" dirty="0" smtClean="0"/>
              <a:t>Hatırlama ve tamamlama becerilerini ölçme</a:t>
            </a:r>
          </a:p>
          <a:p>
            <a:pPr lvl="1"/>
            <a:r>
              <a:rPr lang="tr-TR" b="1" dirty="0" smtClean="0"/>
              <a:t>Kısa cevaplı ve açık uçlu sorular: </a:t>
            </a:r>
            <a:r>
              <a:rPr lang="tr-TR" dirty="0" smtClean="0"/>
              <a:t>Uygulama, analiz ve sentez düzeyindeki çıktıları ölçme</a:t>
            </a:r>
          </a:p>
          <a:p>
            <a:r>
              <a:rPr lang="tr-TR" b="1" dirty="0" smtClean="0">
                <a:solidFill>
                  <a:srgbClr val="FF0000"/>
                </a:solidFill>
              </a:rPr>
              <a:t>Performansa Dayalı Ölçme Araçları:</a:t>
            </a:r>
            <a:r>
              <a:rPr lang="tr-TR" dirty="0" smtClean="0">
                <a:solidFill>
                  <a:srgbClr val="FF0000"/>
                </a:solidFill>
              </a:rPr>
              <a:t> </a:t>
            </a:r>
          </a:p>
          <a:p>
            <a:pPr lvl="1"/>
            <a:r>
              <a:rPr lang="tr-TR" b="1" dirty="0" smtClean="0"/>
              <a:t>Sunumlar:</a:t>
            </a:r>
            <a:r>
              <a:rPr lang="tr-TR" dirty="0" smtClean="0"/>
              <a:t> İletişim, organizasyon ve bilgi aktarım becerilerini ölçme</a:t>
            </a:r>
          </a:p>
          <a:p>
            <a:pPr lvl="1"/>
            <a:r>
              <a:rPr lang="tr-TR" b="1" dirty="0" smtClean="0"/>
              <a:t>Projeler:</a:t>
            </a:r>
            <a:r>
              <a:rPr lang="tr-TR" dirty="0" smtClean="0"/>
              <a:t> Araştırma, problem çözme ve yaratıcılık becerilerini ölçme</a:t>
            </a:r>
          </a:p>
          <a:p>
            <a:pPr lvl="1"/>
            <a:r>
              <a:rPr lang="tr-TR" b="1" dirty="0" err="1" smtClean="0"/>
              <a:t>Portfolyolar</a:t>
            </a:r>
            <a:r>
              <a:rPr lang="tr-TR" b="1" dirty="0" smtClean="0"/>
              <a:t>:</a:t>
            </a:r>
            <a:r>
              <a:rPr lang="tr-TR" dirty="0" smtClean="0"/>
              <a:t> Öğrencinin zaman içindeki gelişimini ve farklı çalışmalarını değerlendirme</a:t>
            </a:r>
          </a:p>
          <a:p>
            <a:pPr lvl="1"/>
            <a:r>
              <a:rPr lang="tr-TR" b="1" dirty="0" smtClean="0"/>
              <a:t>Performans görevleri (simülasyonlar, rol oyunları vb.):</a:t>
            </a:r>
            <a:r>
              <a:rPr lang="tr-TR" dirty="0" smtClean="0"/>
              <a:t> Uygulama ve problem çözme becerilerini gerçekçi bağlamlarda ölçme</a:t>
            </a:r>
          </a:p>
          <a:p>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Farklı Ölçme Araçları ve Öğrenme Çıktılarıyla İlişkilendirilmesi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solidFill>
                  <a:srgbClr val="FF0000"/>
                </a:solidFill>
              </a:rPr>
              <a:t>Diğer Ölçme ve Değerlendirme Yöntemleri:</a:t>
            </a:r>
            <a:r>
              <a:rPr lang="tr-TR" dirty="0" smtClean="0">
                <a:solidFill>
                  <a:srgbClr val="FF0000"/>
                </a:solidFill>
              </a:rPr>
              <a:t> </a:t>
            </a:r>
            <a:r>
              <a:rPr lang="tr-TR" b="1" dirty="0" smtClean="0"/>
              <a:t>Akran değerlendirme:</a:t>
            </a:r>
            <a:r>
              <a:rPr lang="tr-TR" dirty="0" smtClean="0"/>
              <a:t> Eleştirel düşünme ve geri bildirim verme becerilerini geliştirme</a:t>
            </a:r>
          </a:p>
          <a:p>
            <a:r>
              <a:rPr lang="tr-TR" b="1" dirty="0" smtClean="0"/>
              <a:t>Öz değerlendirme: </a:t>
            </a:r>
            <a:r>
              <a:rPr lang="tr-TR" dirty="0" smtClean="0"/>
              <a:t>Öğrencinin kendi öğrenme sürecini ve performansını değerlendirmesi</a:t>
            </a:r>
          </a:p>
          <a:p>
            <a:r>
              <a:rPr lang="tr-TR" b="1" dirty="0" smtClean="0"/>
              <a:t>Gözlem:</a:t>
            </a:r>
            <a:r>
              <a:rPr lang="tr-TR" dirty="0" smtClean="0"/>
              <a:t> Öğrencinin davranışlarını ve katılımını değerlendirme</a:t>
            </a:r>
          </a:p>
          <a:p>
            <a:r>
              <a:rPr lang="tr-TR" b="1" dirty="0" err="1" smtClean="0"/>
              <a:t>Rubrikler</a:t>
            </a:r>
            <a:r>
              <a:rPr lang="tr-TR" b="1" dirty="0" smtClean="0"/>
              <a:t> (dereceli puanlama anahtarları): </a:t>
            </a:r>
            <a:r>
              <a:rPr lang="tr-TR" dirty="0" smtClean="0"/>
              <a:t>Performansın farklı boyutlarını net kriterlere göre değerlendirme</a:t>
            </a:r>
          </a:p>
          <a:p>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62"/>
          </a:xfrm>
        </p:spPr>
        <p:txBody>
          <a:bodyPr>
            <a:normAutofit/>
          </a:bodyPr>
          <a:lstStyle/>
          <a:p>
            <a:r>
              <a:rPr lang="tr-TR" sz="4000" dirty="0" smtClean="0"/>
              <a:t>Geleneksel Ölçme Araçları</a:t>
            </a:r>
            <a:endParaRPr lang="tr-TR" sz="4000" dirty="0"/>
          </a:p>
        </p:txBody>
      </p:sp>
      <p:graphicFrame>
        <p:nvGraphicFramePr>
          <p:cNvPr id="4" name="3 İçerik Yer Tutucusu"/>
          <p:cNvGraphicFramePr>
            <a:graphicFrameLocks noGrp="1"/>
          </p:cNvGraphicFramePr>
          <p:nvPr>
            <p:ph idx="1"/>
          </p:nvPr>
        </p:nvGraphicFramePr>
        <p:xfrm>
          <a:off x="457200" y="1142998"/>
          <a:ext cx="8229600" cy="5230369"/>
        </p:xfrm>
        <a:graphic>
          <a:graphicData uri="http://schemas.openxmlformats.org/drawingml/2006/table">
            <a:tbl>
              <a:tblPr firstRow="1" bandRow="1">
                <a:tableStyleId>{5C22544A-7EE6-4342-B048-85BDC9FD1C3A}</a:tableStyleId>
              </a:tblPr>
              <a:tblGrid>
                <a:gridCol w="1865376"/>
                <a:gridCol w="1682496"/>
                <a:gridCol w="4681728"/>
              </a:tblGrid>
              <a:tr h="778329">
                <a:tc>
                  <a:txBody>
                    <a:bodyPr/>
                    <a:lstStyle/>
                    <a:p>
                      <a:pPr rtl="0" fontAlgn="b"/>
                      <a:r>
                        <a:rPr lang="tr-TR" sz="1600" dirty="0"/>
                        <a:t>Ölçme Aracı</a:t>
                      </a:r>
                    </a:p>
                  </a:txBody>
                  <a:tcPr marL="22860" marR="22860" marT="15240" marB="15240" anchor="ctr"/>
                </a:tc>
                <a:tc>
                  <a:txBody>
                    <a:bodyPr/>
                    <a:lstStyle/>
                    <a:p>
                      <a:pPr rtl="0" fontAlgn="b"/>
                      <a:r>
                        <a:rPr lang="tr-TR" sz="1600" dirty="0"/>
                        <a:t>En Etkili Olduğu </a:t>
                      </a:r>
                      <a:r>
                        <a:rPr lang="tr-TR" sz="1600" dirty="0" err="1"/>
                        <a:t>Bloom</a:t>
                      </a:r>
                      <a:r>
                        <a:rPr lang="tr-TR" sz="1600" dirty="0"/>
                        <a:t> Taksonomisi Düzeyleri</a:t>
                      </a:r>
                    </a:p>
                  </a:txBody>
                  <a:tcPr marL="22860" marR="22860" marT="15240" marB="15240" anchor="ctr"/>
                </a:tc>
                <a:tc>
                  <a:txBody>
                    <a:bodyPr/>
                    <a:lstStyle/>
                    <a:p>
                      <a:pPr rtl="0" fontAlgn="b"/>
                      <a:r>
                        <a:rPr lang="tr-TR" sz="1600" dirty="0"/>
                        <a:t>Açıklama</a:t>
                      </a:r>
                    </a:p>
                  </a:txBody>
                  <a:tcPr marL="22860" marR="22860" marT="15240" marB="15240" anchor="ctr"/>
                </a:tc>
              </a:tr>
              <a:tr h="840595">
                <a:tc>
                  <a:txBody>
                    <a:bodyPr/>
                    <a:lstStyle/>
                    <a:p>
                      <a:pPr rtl="0" fontAlgn="b"/>
                      <a:r>
                        <a:rPr lang="tr-TR" sz="1600" dirty="0"/>
                        <a:t>Çoktan Seçmeli Testler</a:t>
                      </a:r>
                    </a:p>
                  </a:txBody>
                  <a:tcPr marL="22860" marR="22860" marT="15240" marB="15240" anchor="ctr"/>
                </a:tc>
                <a:tc>
                  <a:txBody>
                    <a:bodyPr/>
                    <a:lstStyle/>
                    <a:p>
                      <a:pPr rtl="0" fontAlgn="b"/>
                      <a:r>
                        <a:rPr lang="tr-TR" sz="1600" dirty="0"/>
                        <a:t>Bilgi, Kavrama</a:t>
                      </a:r>
                    </a:p>
                  </a:txBody>
                  <a:tcPr marL="22860" marR="22860" marT="15240" marB="15240" anchor="ctr"/>
                </a:tc>
                <a:tc>
                  <a:txBody>
                    <a:bodyPr/>
                    <a:lstStyle/>
                    <a:p>
                      <a:r>
                        <a:rPr lang="tr-TR" sz="1600" dirty="0" smtClean="0"/>
                        <a:t>Temel bilgileri hatırlama ve anlama, basit ilişkileri kavrama düzeyinde etkilidir. İyi tasarlanmış senaryo tabanlı sorularla üst düzey düşünmeyi de ölçebilir.</a:t>
                      </a:r>
                      <a:endParaRPr lang="tr-TR" sz="1600" dirty="0"/>
                    </a:p>
                  </a:txBody>
                  <a:tcPr anchor="ctr"/>
                </a:tc>
              </a:tr>
              <a:tr h="840595">
                <a:tc>
                  <a:txBody>
                    <a:bodyPr/>
                    <a:lstStyle/>
                    <a:p>
                      <a:pPr rtl="0" fontAlgn="b"/>
                      <a:r>
                        <a:rPr lang="tr-TR" sz="1600"/>
                        <a:t>Doğru-Yanlış Testleri</a:t>
                      </a:r>
                    </a:p>
                  </a:txBody>
                  <a:tcPr marL="22860" marR="22860" marT="15240" marB="15240" anchor="ctr"/>
                </a:tc>
                <a:tc>
                  <a:txBody>
                    <a:bodyPr/>
                    <a:lstStyle/>
                    <a:p>
                      <a:pPr rtl="0" fontAlgn="b"/>
                      <a:r>
                        <a:rPr lang="tr-TR" sz="1600" dirty="0"/>
                        <a:t>Bilgi</a:t>
                      </a:r>
                    </a:p>
                  </a:txBody>
                  <a:tcPr marL="22860" marR="22860" marT="15240" marB="15240" anchor="ctr"/>
                </a:tc>
                <a:tc>
                  <a:txBody>
                    <a:bodyPr/>
                    <a:lstStyle/>
                    <a:p>
                      <a:r>
                        <a:rPr lang="tr-TR" sz="1600" dirty="0" smtClean="0"/>
                        <a:t>Temel bilgileri tanıma ve hatırlama düzeyinde kullanılır. Üst düzey düşünme becerilerini ölçmede sınırlıdır.</a:t>
                      </a:r>
                      <a:endParaRPr lang="tr-TR" sz="1600" dirty="0"/>
                    </a:p>
                  </a:txBody>
                  <a:tcPr anchor="ctr"/>
                </a:tc>
              </a:tr>
              <a:tr h="840595">
                <a:tc>
                  <a:txBody>
                    <a:bodyPr/>
                    <a:lstStyle/>
                    <a:p>
                      <a:pPr rtl="0" fontAlgn="b"/>
                      <a:r>
                        <a:rPr lang="tr-TR" sz="1600"/>
                        <a:t>Boşluk Doldurma Testleri</a:t>
                      </a:r>
                    </a:p>
                  </a:txBody>
                  <a:tcPr marL="22860" marR="22860" marT="15240" marB="15240" anchor="ctr"/>
                </a:tc>
                <a:tc>
                  <a:txBody>
                    <a:bodyPr/>
                    <a:lstStyle/>
                    <a:p>
                      <a:pPr rtl="0" fontAlgn="b"/>
                      <a:r>
                        <a:rPr lang="tr-TR" sz="1600"/>
                        <a:t>Bilgi, Kavrama</a:t>
                      </a:r>
                    </a:p>
                  </a:txBody>
                  <a:tcPr marL="22860" marR="22860" marT="15240" marB="15240" anchor="ctr"/>
                </a:tc>
                <a:tc>
                  <a:txBody>
                    <a:bodyPr/>
                    <a:lstStyle/>
                    <a:p>
                      <a:r>
                        <a:rPr lang="tr-TR" sz="1600" dirty="0" smtClean="0"/>
                        <a:t>Bilgiyi hatırlama ve temel kavramları tamamlama becerilerini ölçer. Bağlam verildiğinde anlamayı da değerlendirebilir.</a:t>
                      </a:r>
                      <a:endParaRPr lang="tr-TR" sz="1600" dirty="0"/>
                    </a:p>
                  </a:txBody>
                  <a:tcPr anchor="ctr"/>
                </a:tc>
              </a:tr>
              <a:tr h="840595">
                <a:tc>
                  <a:txBody>
                    <a:bodyPr/>
                    <a:lstStyle/>
                    <a:p>
                      <a:pPr rtl="0" fontAlgn="b"/>
                      <a:r>
                        <a:rPr lang="tr-TR" sz="1600"/>
                        <a:t>Kısa Cevaplı Sorular</a:t>
                      </a:r>
                    </a:p>
                  </a:txBody>
                  <a:tcPr marL="22860" marR="22860" marT="15240" marB="15240" anchor="ctr"/>
                </a:tc>
                <a:tc>
                  <a:txBody>
                    <a:bodyPr/>
                    <a:lstStyle/>
                    <a:p>
                      <a:pPr rtl="0" fontAlgn="b"/>
                      <a:r>
                        <a:rPr lang="tr-TR" sz="1600"/>
                        <a:t>Bilgi, Kavrama, Uygulama</a:t>
                      </a:r>
                    </a:p>
                  </a:txBody>
                  <a:tcPr marL="22860" marR="22860" marT="15240" marB="15240" anchor="ctr"/>
                </a:tc>
                <a:tc>
                  <a:txBody>
                    <a:bodyPr/>
                    <a:lstStyle/>
                    <a:p>
                      <a:r>
                        <a:rPr lang="tr-TR" sz="1600" dirty="0" smtClean="0"/>
                        <a:t>Temel bilgileri hatırlama ve açıklamanın yanı sıra, basit problemleri çözme ve bilgiyi uygulama becerilerini de ölçebilir.</a:t>
                      </a:r>
                      <a:endParaRPr lang="tr-TR" sz="1600" dirty="0"/>
                    </a:p>
                  </a:txBody>
                  <a:tcPr anchor="ctr"/>
                </a:tc>
              </a:tr>
              <a:tr h="1089660">
                <a:tc>
                  <a:txBody>
                    <a:bodyPr/>
                    <a:lstStyle/>
                    <a:p>
                      <a:pPr rtl="0" fontAlgn="b"/>
                      <a:r>
                        <a:rPr lang="tr-TR" sz="1600"/>
                        <a:t>Açık Uçlu Sorular</a:t>
                      </a:r>
                    </a:p>
                  </a:txBody>
                  <a:tcPr marL="22860" marR="22860" marT="15240" marB="15240" anchor="ctr"/>
                </a:tc>
                <a:tc>
                  <a:txBody>
                    <a:bodyPr/>
                    <a:lstStyle/>
                    <a:p>
                      <a:pPr rtl="0" fontAlgn="b"/>
                      <a:r>
                        <a:rPr lang="pt-BR" sz="1600"/>
                        <a:t>Kavrama, Uygulama, Analiz, Sentez, Değerlendirme</a:t>
                      </a:r>
                    </a:p>
                  </a:txBody>
                  <a:tcPr marL="22860" marR="22860" marT="15240" marB="15240" anchor="ctr"/>
                </a:tc>
                <a:tc>
                  <a:txBody>
                    <a:bodyPr/>
                    <a:lstStyle/>
                    <a:p>
                      <a:r>
                        <a:rPr lang="tr-TR" sz="1600" dirty="0" smtClean="0"/>
                        <a:t>Öğrencilerin bilgiyi derinlemesine anlama, farklı bağlamlarda uygulama, analiz etme, yeni fikirler üretme ve yargıda bulunma becerilerini kapsamlı bir şekilde ölçebilir.</a:t>
                      </a:r>
                      <a:endParaRPr lang="tr-TR" sz="1600" dirty="0"/>
                    </a:p>
                  </a:txBody>
                  <a:tcPr anchor="ctr"/>
                </a:tc>
              </a:tr>
            </a:tbl>
          </a:graphicData>
        </a:graphic>
      </p:graphicFrame>
      <p:pic>
        <p:nvPicPr>
          <p:cNvPr id="5" name="4 Resim" descr="mtü-logo.png"/>
          <p:cNvPicPr>
            <a:picLocks noChangeAspect="1"/>
          </p:cNvPicPr>
          <p:nvPr/>
        </p:nvPicPr>
        <p:blipFill>
          <a:blip r:embed="rId2"/>
          <a:stretch>
            <a:fillRect/>
          </a:stretch>
        </p:blipFill>
        <p:spPr>
          <a:xfrm>
            <a:off x="136535" y="0"/>
            <a:ext cx="1098529" cy="1156715"/>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62"/>
          </a:xfrm>
        </p:spPr>
        <p:txBody>
          <a:bodyPr>
            <a:normAutofit/>
          </a:bodyPr>
          <a:lstStyle/>
          <a:p>
            <a:r>
              <a:rPr lang="tr-TR" sz="4000" dirty="0" smtClean="0"/>
              <a:t>	Performansa Dayalı Ölçme Araçları</a:t>
            </a:r>
            <a:endParaRPr lang="tr-TR" sz="4000" dirty="0"/>
          </a:p>
        </p:txBody>
      </p:sp>
      <p:graphicFrame>
        <p:nvGraphicFramePr>
          <p:cNvPr id="4" name="3 İçerik Yer Tutucusu"/>
          <p:cNvGraphicFramePr>
            <a:graphicFrameLocks noGrp="1"/>
          </p:cNvGraphicFramePr>
          <p:nvPr>
            <p:ph idx="1"/>
          </p:nvPr>
        </p:nvGraphicFramePr>
        <p:xfrm>
          <a:off x="457200" y="1142998"/>
          <a:ext cx="8229600" cy="4956050"/>
        </p:xfrm>
        <a:graphic>
          <a:graphicData uri="http://schemas.openxmlformats.org/drawingml/2006/table">
            <a:tbl>
              <a:tblPr firstRow="1" bandRow="1">
                <a:tableStyleId>{5C22544A-7EE6-4342-B048-85BDC9FD1C3A}</a:tableStyleId>
              </a:tblPr>
              <a:tblGrid>
                <a:gridCol w="1865376"/>
                <a:gridCol w="1682496"/>
                <a:gridCol w="4681728"/>
              </a:tblGrid>
              <a:tr h="925844">
                <a:tc>
                  <a:txBody>
                    <a:bodyPr/>
                    <a:lstStyle/>
                    <a:p>
                      <a:pPr rtl="0" fontAlgn="b"/>
                      <a:r>
                        <a:rPr lang="tr-TR" sz="1600" dirty="0"/>
                        <a:t>Ölçme Aracı</a:t>
                      </a:r>
                    </a:p>
                  </a:txBody>
                  <a:tcPr marL="22860" marR="22860" marT="15240" marB="15240" anchor="ctr"/>
                </a:tc>
                <a:tc>
                  <a:txBody>
                    <a:bodyPr/>
                    <a:lstStyle/>
                    <a:p>
                      <a:pPr rtl="0" fontAlgn="b"/>
                      <a:r>
                        <a:rPr lang="tr-TR" sz="1600" dirty="0"/>
                        <a:t>En Etkili Olduğu </a:t>
                      </a:r>
                      <a:r>
                        <a:rPr lang="tr-TR" sz="1600" dirty="0" err="1"/>
                        <a:t>Bloom</a:t>
                      </a:r>
                      <a:r>
                        <a:rPr lang="tr-TR" sz="1600" dirty="0"/>
                        <a:t> Taksonomisi Düzeyleri</a:t>
                      </a:r>
                    </a:p>
                  </a:txBody>
                  <a:tcPr marL="22860" marR="22860" marT="15240" marB="15240" anchor="ctr"/>
                </a:tc>
                <a:tc>
                  <a:txBody>
                    <a:bodyPr/>
                    <a:lstStyle/>
                    <a:p>
                      <a:pPr rtl="0" fontAlgn="b"/>
                      <a:r>
                        <a:rPr lang="tr-TR" sz="1600" dirty="0"/>
                        <a:t>Açıklama</a:t>
                      </a:r>
                    </a:p>
                  </a:txBody>
                  <a:tcPr marL="22860" marR="22860" marT="15240" marB="15240" anchor="ctr"/>
                </a:tc>
              </a:tr>
              <a:tr h="999912">
                <a:tc>
                  <a:txBody>
                    <a:bodyPr/>
                    <a:lstStyle/>
                    <a:p>
                      <a:pPr rtl="0" fontAlgn="b"/>
                      <a:r>
                        <a:rPr lang="tr-TR" dirty="0"/>
                        <a:t>Sunumlar</a:t>
                      </a:r>
                    </a:p>
                  </a:txBody>
                  <a:tcPr marL="22860" marR="22860" marT="15240" marB="15240" anchor="ctr"/>
                </a:tc>
                <a:tc>
                  <a:txBody>
                    <a:bodyPr/>
                    <a:lstStyle/>
                    <a:p>
                      <a:pPr rtl="0" fontAlgn="b"/>
                      <a:r>
                        <a:rPr lang="tr-TR" dirty="0"/>
                        <a:t>Uygulama, Analiz, Sentez</a:t>
                      </a:r>
                    </a:p>
                  </a:txBody>
                  <a:tcPr marL="22860" marR="22860" marT="15240" marB="15240" anchor="ctr"/>
                </a:tc>
                <a:tc>
                  <a:txBody>
                    <a:bodyPr/>
                    <a:lstStyle/>
                    <a:p>
                      <a:r>
                        <a:rPr lang="tr-TR" sz="1600" dirty="0" smtClean="0"/>
                        <a:t>Bilgiyi organize etme, sunma, farklı kaynakları birleştirme ve eleştirel düşünme becerilerini ölçer.</a:t>
                      </a:r>
                      <a:endParaRPr lang="tr-TR" sz="1600" dirty="0"/>
                    </a:p>
                  </a:txBody>
                  <a:tcPr anchor="ctr"/>
                </a:tc>
              </a:tr>
              <a:tr h="1015191">
                <a:tc>
                  <a:txBody>
                    <a:bodyPr/>
                    <a:lstStyle/>
                    <a:p>
                      <a:pPr rtl="0" fontAlgn="b"/>
                      <a:r>
                        <a:rPr lang="tr-TR"/>
                        <a:t>Projeler</a:t>
                      </a:r>
                    </a:p>
                  </a:txBody>
                  <a:tcPr marL="22860" marR="22860" marT="15240" marB="15240" anchor="ctr"/>
                </a:tc>
                <a:tc>
                  <a:txBody>
                    <a:bodyPr/>
                    <a:lstStyle/>
                    <a:p>
                      <a:pPr rtl="0" fontAlgn="b"/>
                      <a:r>
                        <a:rPr lang="tr-TR" dirty="0"/>
                        <a:t>Uygulama, Analiz, Sentez, Değerlendirme</a:t>
                      </a:r>
                    </a:p>
                  </a:txBody>
                  <a:tcPr marL="22860" marR="22860" marT="15240" marB="15240" anchor="ctr"/>
                </a:tc>
                <a:tc>
                  <a:txBody>
                    <a:bodyPr/>
                    <a:lstStyle/>
                    <a:p>
                      <a:r>
                        <a:rPr lang="tr-TR" sz="1600" dirty="0" smtClean="0"/>
                        <a:t>Karmaşık problemleri çözme, araştırma yapma, yaratıcı çözümler üretme ve sonuçları değerlendirme becerilerini uzun süreli bir süreçte ölçer.</a:t>
                      </a:r>
                      <a:endParaRPr lang="tr-TR" sz="1600" dirty="0"/>
                    </a:p>
                  </a:txBody>
                  <a:tcPr anchor="ctr"/>
                </a:tc>
              </a:tr>
              <a:tr h="1015191">
                <a:tc>
                  <a:txBody>
                    <a:bodyPr/>
                    <a:lstStyle/>
                    <a:p>
                      <a:pPr rtl="0" fontAlgn="b"/>
                      <a:r>
                        <a:rPr lang="tr-TR"/>
                        <a:t>Portfolyolar</a:t>
                      </a:r>
                    </a:p>
                  </a:txBody>
                  <a:tcPr marL="22860" marR="22860" marT="15240" marB="15240" anchor="ctr"/>
                </a:tc>
                <a:tc>
                  <a:txBody>
                    <a:bodyPr/>
                    <a:lstStyle/>
                    <a:p>
                      <a:pPr rtl="0" fontAlgn="b"/>
                      <a:r>
                        <a:rPr lang="tr-TR"/>
                        <a:t>Uygulama, Analiz, Sentez, Değerlendirme</a:t>
                      </a:r>
                    </a:p>
                  </a:txBody>
                  <a:tcPr marL="22860" marR="22860" marT="15240" marB="15240" anchor="ctr"/>
                </a:tc>
                <a:tc>
                  <a:txBody>
                    <a:bodyPr/>
                    <a:lstStyle/>
                    <a:p>
                      <a:r>
                        <a:rPr lang="tr-TR" sz="1600" dirty="0" smtClean="0"/>
                        <a:t>Öğrencinin zaman içindeki gelişimini, farklı çalışmalarını bir araya getirme, yansıtma ve kendi öğrenmesini değerlendirme becerilerini gösterir.</a:t>
                      </a:r>
                      <a:endParaRPr lang="tr-TR" sz="1600" dirty="0"/>
                    </a:p>
                  </a:txBody>
                  <a:tcPr anchor="ctr"/>
                </a:tc>
              </a:tr>
              <a:tr h="999912">
                <a:tc>
                  <a:txBody>
                    <a:bodyPr/>
                    <a:lstStyle/>
                    <a:p>
                      <a:pPr rtl="0" fontAlgn="b"/>
                      <a:r>
                        <a:rPr lang="tr-TR"/>
                        <a:t>Performans Görevleri</a:t>
                      </a:r>
                    </a:p>
                  </a:txBody>
                  <a:tcPr marL="22860" marR="22860" marT="15240" marB="15240" anchor="ctr"/>
                </a:tc>
                <a:tc>
                  <a:txBody>
                    <a:bodyPr/>
                    <a:lstStyle/>
                    <a:p>
                      <a:pPr rtl="0" fontAlgn="b"/>
                      <a:r>
                        <a:rPr lang="tr-TR"/>
                        <a:t>Uygulama, Analiz, Sentez</a:t>
                      </a:r>
                    </a:p>
                  </a:txBody>
                  <a:tcPr marL="22860" marR="22860" marT="15240" marB="15240" anchor="ctr"/>
                </a:tc>
                <a:tc>
                  <a:txBody>
                    <a:bodyPr/>
                    <a:lstStyle/>
                    <a:p>
                      <a:r>
                        <a:rPr lang="tr-TR" sz="1600" dirty="0" smtClean="0"/>
                        <a:t>Öğrencilerin gerçek dünya senaryolarında bilgi ve becerilerini uygulama, problem çözme ve yaratıcı çözümler üretme becerilerini ölçer.</a:t>
                      </a:r>
                      <a:endParaRPr lang="tr-TR" sz="1600" dirty="0"/>
                    </a:p>
                  </a:txBody>
                  <a:tcPr anchor="ctr"/>
                </a:tc>
              </a:tr>
            </a:tbl>
          </a:graphicData>
        </a:graphic>
      </p:graphicFrame>
      <p:pic>
        <p:nvPicPr>
          <p:cNvPr id="5" name="4 Resim" descr="mtü-logo.png"/>
          <p:cNvPicPr>
            <a:picLocks noChangeAspect="1"/>
          </p:cNvPicPr>
          <p:nvPr/>
        </p:nvPicPr>
        <p:blipFill>
          <a:blip r:embed="rId2"/>
          <a:stretch>
            <a:fillRect/>
          </a:stretch>
        </p:blipFill>
        <p:spPr>
          <a:xfrm>
            <a:off x="0" y="0"/>
            <a:ext cx="1098529" cy="115671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62"/>
          </a:xfrm>
        </p:spPr>
        <p:txBody>
          <a:bodyPr>
            <a:normAutofit fontScale="90000"/>
          </a:bodyPr>
          <a:lstStyle/>
          <a:p>
            <a:r>
              <a:rPr lang="tr-TR" sz="4000" dirty="0" smtClean="0"/>
              <a:t>	Diğer Ölçme ve Değerlendirme Yöntemleri</a:t>
            </a:r>
            <a:endParaRPr lang="tr-TR" sz="4000" dirty="0"/>
          </a:p>
        </p:txBody>
      </p:sp>
      <p:graphicFrame>
        <p:nvGraphicFramePr>
          <p:cNvPr id="4" name="3 İçerik Yer Tutucusu"/>
          <p:cNvGraphicFramePr>
            <a:graphicFrameLocks noGrp="1"/>
          </p:cNvGraphicFramePr>
          <p:nvPr>
            <p:ph idx="1"/>
          </p:nvPr>
        </p:nvGraphicFramePr>
        <p:xfrm>
          <a:off x="457200" y="1142998"/>
          <a:ext cx="8229600" cy="5187116"/>
        </p:xfrm>
        <a:graphic>
          <a:graphicData uri="http://schemas.openxmlformats.org/drawingml/2006/table">
            <a:tbl>
              <a:tblPr firstRow="1" bandRow="1">
                <a:tableStyleId>{5C22544A-7EE6-4342-B048-85BDC9FD1C3A}</a:tableStyleId>
              </a:tblPr>
              <a:tblGrid>
                <a:gridCol w="1865376"/>
                <a:gridCol w="1682496"/>
                <a:gridCol w="4681728"/>
              </a:tblGrid>
              <a:tr h="925844">
                <a:tc>
                  <a:txBody>
                    <a:bodyPr/>
                    <a:lstStyle/>
                    <a:p>
                      <a:pPr rtl="0" fontAlgn="b"/>
                      <a:r>
                        <a:rPr lang="tr-TR" sz="1600" dirty="0"/>
                        <a:t>Ölçme Aracı</a:t>
                      </a:r>
                    </a:p>
                  </a:txBody>
                  <a:tcPr marL="22860" marR="22860" marT="15240" marB="15240" anchor="ctr"/>
                </a:tc>
                <a:tc>
                  <a:txBody>
                    <a:bodyPr/>
                    <a:lstStyle/>
                    <a:p>
                      <a:pPr rtl="0" fontAlgn="b"/>
                      <a:r>
                        <a:rPr lang="tr-TR" sz="1600" dirty="0"/>
                        <a:t>En Etkili Olduğu </a:t>
                      </a:r>
                      <a:r>
                        <a:rPr lang="tr-TR" sz="1600" dirty="0" err="1"/>
                        <a:t>Bloom</a:t>
                      </a:r>
                      <a:r>
                        <a:rPr lang="tr-TR" sz="1600" dirty="0"/>
                        <a:t> Taksonomisi Düzeyleri</a:t>
                      </a:r>
                    </a:p>
                  </a:txBody>
                  <a:tcPr marL="22860" marR="22860" marT="15240" marB="15240" anchor="ctr"/>
                </a:tc>
                <a:tc>
                  <a:txBody>
                    <a:bodyPr/>
                    <a:lstStyle/>
                    <a:p>
                      <a:pPr rtl="0" fontAlgn="b"/>
                      <a:r>
                        <a:rPr lang="tr-TR" sz="1600" dirty="0"/>
                        <a:t>Açıklama</a:t>
                      </a:r>
                    </a:p>
                  </a:txBody>
                  <a:tcPr marL="22860" marR="22860" marT="15240" marB="15240" anchor="ctr"/>
                </a:tc>
              </a:tr>
              <a:tr h="999912">
                <a:tc>
                  <a:txBody>
                    <a:bodyPr/>
                    <a:lstStyle/>
                    <a:p>
                      <a:pPr rtl="0" fontAlgn="b"/>
                      <a:r>
                        <a:rPr lang="tr-TR"/>
                        <a:t>Akran Değerlendirme</a:t>
                      </a:r>
                    </a:p>
                  </a:txBody>
                  <a:tcPr marL="22860" marR="22860" marT="15240" marB="15240" anchor="b"/>
                </a:tc>
                <a:tc>
                  <a:txBody>
                    <a:bodyPr/>
                    <a:lstStyle/>
                    <a:p>
                      <a:pPr rtl="0" fontAlgn="b"/>
                      <a:r>
                        <a:rPr lang="tr-TR"/>
                        <a:t>Kavrama, Analiz, Değerlendirme</a:t>
                      </a:r>
                    </a:p>
                  </a:txBody>
                  <a:tcPr marL="22860" marR="22860" marT="15240" marB="15240" anchor="b"/>
                </a:tc>
                <a:tc>
                  <a:txBody>
                    <a:bodyPr/>
                    <a:lstStyle/>
                    <a:p>
                      <a:r>
                        <a:rPr lang="tr-TR" sz="1600" dirty="0" smtClean="0"/>
                        <a:t>Öğrencilerin başkalarının çalışmalarını anlama, eleştirel bir şekilde analiz etme ve yapıcı geri bildirim verme becerilerini geliştirir ve ölçer.</a:t>
                      </a:r>
                      <a:endParaRPr lang="tr-TR" sz="1600" dirty="0"/>
                    </a:p>
                  </a:txBody>
                  <a:tcPr anchor="ctr"/>
                </a:tc>
              </a:tr>
              <a:tr h="1015191">
                <a:tc>
                  <a:txBody>
                    <a:bodyPr/>
                    <a:lstStyle/>
                    <a:p>
                      <a:pPr rtl="0" fontAlgn="b"/>
                      <a:r>
                        <a:rPr lang="tr-TR"/>
                        <a:t>Öz Değerlendirme</a:t>
                      </a:r>
                    </a:p>
                  </a:txBody>
                  <a:tcPr marL="22860" marR="22860" marT="15240" marB="15240" anchor="b"/>
                </a:tc>
                <a:tc>
                  <a:txBody>
                    <a:bodyPr/>
                    <a:lstStyle/>
                    <a:p>
                      <a:pPr rtl="0" fontAlgn="b"/>
                      <a:r>
                        <a:rPr lang="tr-TR"/>
                        <a:t>Kavrama, Analiz, Değerlendirme</a:t>
                      </a:r>
                    </a:p>
                  </a:txBody>
                  <a:tcPr marL="22860" marR="22860" marT="15240" marB="15240" anchor="b"/>
                </a:tc>
                <a:tc>
                  <a:txBody>
                    <a:bodyPr/>
                    <a:lstStyle/>
                    <a:p>
                      <a:r>
                        <a:rPr lang="tr-TR" sz="1600" dirty="0" smtClean="0"/>
                        <a:t>Öğrencilerin kendi öğrenme süreçlerini ve performanslarını anlama, güçlü ve zayıf yönlerini belirleme ve gelişimlerini değerlendirme becerilerini destekler.</a:t>
                      </a:r>
                      <a:endParaRPr lang="tr-TR" sz="1600" dirty="0"/>
                    </a:p>
                  </a:txBody>
                  <a:tcPr anchor="ctr"/>
                </a:tc>
              </a:tr>
              <a:tr h="1015191">
                <a:tc>
                  <a:txBody>
                    <a:bodyPr/>
                    <a:lstStyle/>
                    <a:p>
                      <a:pPr rtl="0" fontAlgn="b"/>
                      <a:r>
                        <a:rPr lang="tr-TR"/>
                        <a:t>Gözlem</a:t>
                      </a:r>
                    </a:p>
                  </a:txBody>
                  <a:tcPr marL="22860" marR="22860" marT="15240" marB="15240" anchor="b"/>
                </a:tc>
                <a:tc>
                  <a:txBody>
                    <a:bodyPr/>
                    <a:lstStyle/>
                    <a:p>
                      <a:pPr rtl="0" fontAlgn="b"/>
                      <a:r>
                        <a:rPr lang="tr-TR"/>
                        <a:t>Bilgi, Kavrama, Uygulama</a:t>
                      </a:r>
                    </a:p>
                  </a:txBody>
                  <a:tcPr marL="22860" marR="22860" marT="15240" marB="15240" anchor="b"/>
                </a:tc>
                <a:tc>
                  <a:txBody>
                    <a:bodyPr/>
                    <a:lstStyle/>
                    <a:p>
                      <a:r>
                        <a:rPr lang="tr-TR" sz="1600" dirty="0" smtClean="0"/>
                        <a:t>Öğrencilerin davranışlarını, katılımını ve becerilerini doğal ortamlarda gözlemleyerek bilgi, anlama ve uygulama düzeylerindeki performansları hakkında bilgi sağlar.</a:t>
                      </a:r>
                      <a:endParaRPr lang="tr-TR" sz="1600" dirty="0"/>
                    </a:p>
                  </a:txBody>
                  <a:tcPr anchor="ctr"/>
                </a:tc>
              </a:tr>
              <a:tr h="999912">
                <a:tc>
                  <a:txBody>
                    <a:bodyPr/>
                    <a:lstStyle/>
                    <a:p>
                      <a:pPr rtl="0" fontAlgn="b"/>
                      <a:r>
                        <a:rPr lang="tr-TR" dirty="0" err="1"/>
                        <a:t>Rubrikler</a:t>
                      </a:r>
                      <a:endParaRPr lang="tr-TR" dirty="0"/>
                    </a:p>
                  </a:txBody>
                  <a:tcPr marL="22860" marR="22860" marT="15240" marB="15240" anchor="b"/>
                </a:tc>
                <a:tc>
                  <a:txBody>
                    <a:bodyPr/>
                    <a:lstStyle/>
                    <a:p>
                      <a:pPr rtl="0" fontAlgn="b"/>
                      <a:r>
                        <a:rPr lang="tr-TR" dirty="0"/>
                        <a:t>(Tüm Düzeyler İçin Değerlendirme Aracıdır)</a:t>
                      </a:r>
                    </a:p>
                  </a:txBody>
                  <a:tcPr marL="22860" marR="22860" marT="15240" marB="15240" anchor="b"/>
                </a:tc>
                <a:tc>
                  <a:txBody>
                    <a:bodyPr/>
                    <a:lstStyle/>
                    <a:p>
                      <a:r>
                        <a:rPr lang="tr-TR" sz="1600" dirty="0" smtClean="0"/>
                        <a:t>Öğrenci performansının farklı boyutlarını net kriterlere göre değerlendirmek için kullanılır. Öğrenme çıktılarının gerektirdiği tüm bilişsel düzeylerdeki performansı değerlendirmede tutarlılık sağlar.</a:t>
                      </a:r>
                      <a:endParaRPr lang="tr-TR" sz="1600" dirty="0"/>
                    </a:p>
                  </a:txBody>
                  <a:tcPr anchor="ctr"/>
                </a:tc>
              </a:tr>
            </a:tbl>
          </a:graphicData>
        </a:graphic>
      </p:graphicFrame>
      <p:pic>
        <p:nvPicPr>
          <p:cNvPr id="5" name="4 Resim" descr="mtü-logo.png"/>
          <p:cNvPicPr>
            <a:picLocks noChangeAspect="1"/>
          </p:cNvPicPr>
          <p:nvPr/>
        </p:nvPicPr>
        <p:blipFill>
          <a:blip r:embed="rId2"/>
          <a:stretch>
            <a:fillRect/>
          </a:stretch>
        </p:blipFill>
        <p:spPr>
          <a:xfrm>
            <a:off x="0" y="0"/>
            <a:ext cx="1098529" cy="1156715"/>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b="1" dirty="0" smtClean="0"/>
              <a:t>  Uluslararası Ticaret ve Finansman Bölümü </a:t>
            </a:r>
            <a:br>
              <a:rPr lang="tr-TR" sz="3200" b="1" dirty="0" smtClean="0"/>
            </a:br>
            <a:r>
              <a:rPr lang="tr-TR" sz="3200" b="1" dirty="0" smtClean="0"/>
              <a:t>Temel İşletme I Dersi</a:t>
            </a:r>
            <a:br>
              <a:rPr lang="tr-TR" sz="3200" b="1" dirty="0" smtClean="0"/>
            </a:br>
            <a:r>
              <a:rPr lang="tr-TR" sz="3200" b="1" dirty="0" smtClean="0"/>
              <a:t>Öğrenme Çıktıları</a:t>
            </a:r>
            <a:endParaRPr lang="tr-TR" sz="3200" b="1" dirty="0"/>
          </a:p>
        </p:txBody>
      </p:sp>
      <p:sp>
        <p:nvSpPr>
          <p:cNvPr id="3" name="2 İçerik Yer Tutucusu"/>
          <p:cNvSpPr>
            <a:spLocks noGrp="1"/>
          </p:cNvSpPr>
          <p:nvPr>
            <p:ph idx="1"/>
          </p:nvPr>
        </p:nvSpPr>
        <p:spPr/>
        <p:txBody>
          <a:bodyPr>
            <a:normAutofit lnSpcReduction="10000"/>
          </a:bodyPr>
          <a:lstStyle/>
          <a:p>
            <a:pPr>
              <a:buNone/>
            </a:pPr>
            <a:r>
              <a:rPr lang="tr-TR" dirty="0" smtClean="0"/>
              <a:t>	1. İşletmeciliğin temel kavramlarını ve amaçlarını tanımlayabilir</a:t>
            </a:r>
          </a:p>
          <a:p>
            <a:pPr>
              <a:buNone/>
            </a:pPr>
            <a:r>
              <a:rPr lang="tr-TR" dirty="0" smtClean="0"/>
              <a:t>	2. İşletmenin iç ve dış çevre ile olan ilişkilerini açıklayabilir</a:t>
            </a:r>
          </a:p>
          <a:p>
            <a:pPr>
              <a:buNone/>
            </a:pPr>
            <a:r>
              <a:rPr lang="tr-TR" dirty="0" smtClean="0"/>
              <a:t>	3. İşletmelerin kuruluş çalışmalarını ve aşamalarını belirleyebilir</a:t>
            </a:r>
          </a:p>
          <a:p>
            <a:pPr>
              <a:buNone/>
            </a:pPr>
            <a:r>
              <a:rPr lang="tr-TR" dirty="0" smtClean="0"/>
              <a:t>	4. İşletme çeşitlerini hakkında bilgi sahibi olur</a:t>
            </a:r>
          </a:p>
          <a:p>
            <a:pPr>
              <a:buNone/>
            </a:pPr>
            <a:r>
              <a:rPr lang="tr-TR" dirty="0" smtClean="0"/>
              <a:t>	5. İşletmenin kuruluş yerinin seçimini ve kapasitesinin belirlenmesini tahlil edebilir</a:t>
            </a:r>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a:t>İşletme Dersi – Bloom Taksonomisine Göre Sınıflandırma</a:t>
            </a:r>
          </a:p>
        </p:txBody>
      </p:sp>
      <p:graphicFrame>
        <p:nvGraphicFramePr>
          <p:cNvPr id="3" name="Table 2"/>
          <p:cNvGraphicFramePr>
            <a:graphicFrameLocks noGrp="1"/>
          </p:cNvGraphicFramePr>
          <p:nvPr/>
        </p:nvGraphicFramePr>
        <p:xfrm>
          <a:off x="457200" y="1371600"/>
          <a:ext cx="8229600" cy="4636008"/>
        </p:xfrm>
        <a:graphic>
          <a:graphicData uri="http://schemas.openxmlformats.org/drawingml/2006/table">
            <a:tbl>
              <a:tblPr firstRow="1" bandRow="1">
                <a:tableStyleId>{5C22544A-7EE6-4342-B048-85BDC9FD1C3A}</a:tableStyleId>
              </a:tblPr>
              <a:tblGrid>
                <a:gridCol w="475488"/>
                <a:gridCol w="3081528"/>
                <a:gridCol w="1828800"/>
                <a:gridCol w="2843784"/>
              </a:tblGrid>
              <a:tr h="521208">
                <a:tc>
                  <a:txBody>
                    <a:bodyPr/>
                    <a:lstStyle/>
                    <a:p>
                      <a:r>
                        <a:t>No</a:t>
                      </a:r>
                    </a:p>
                  </a:txBody>
                  <a:tcPr/>
                </a:tc>
                <a:tc>
                  <a:txBody>
                    <a:bodyPr/>
                    <a:lstStyle/>
                    <a:p>
                      <a:r>
                        <a:t>Öğrenme Çıktısı</a:t>
                      </a:r>
                    </a:p>
                  </a:txBody>
                  <a:tcPr/>
                </a:tc>
                <a:tc>
                  <a:txBody>
                    <a:bodyPr/>
                    <a:lstStyle/>
                    <a:p>
                      <a:r>
                        <a:t>Bloom Düzeyi</a:t>
                      </a:r>
                    </a:p>
                  </a:txBody>
                  <a:tcPr/>
                </a:tc>
                <a:tc>
                  <a:txBody>
                    <a:bodyPr/>
                    <a:lstStyle/>
                    <a:p>
                      <a:r>
                        <a:rPr lang="tr-TR" dirty="0" smtClean="0"/>
                        <a:t>Gerekçe</a:t>
                      </a:r>
                      <a:endParaRPr/>
                    </a:p>
                  </a:txBody>
                  <a:tcPr/>
                </a:tc>
              </a:tr>
              <a:tr h="457200">
                <a:tc>
                  <a:txBody>
                    <a:bodyPr/>
                    <a:lstStyle/>
                    <a:p>
                      <a:r>
                        <a:t>1</a:t>
                      </a:r>
                    </a:p>
                  </a:txBody>
                  <a:tcPr/>
                </a:tc>
                <a:tc>
                  <a:txBody>
                    <a:bodyPr/>
                    <a:lstStyle/>
                    <a:p>
                      <a:r>
                        <a:rPr sz="1600"/>
                        <a:t>İşletmeciliğin temel kavramlarını ve amaçlarını tanımlayabilir</a:t>
                      </a:r>
                    </a:p>
                  </a:txBody>
                  <a:tcPr/>
                </a:tc>
                <a:tc>
                  <a:txBody>
                    <a:bodyPr/>
                    <a:lstStyle/>
                    <a:p>
                      <a:r>
                        <a:rPr sz="1600"/>
                        <a:t>Bilgi</a:t>
                      </a:r>
                    </a:p>
                  </a:txBody>
                  <a:tcPr/>
                </a:tc>
                <a:tc>
                  <a:txBody>
                    <a:bodyPr/>
                    <a:lstStyle/>
                    <a:p>
                      <a:r>
                        <a:rPr lang="tr-TR" sz="1600" dirty="0" smtClean="0"/>
                        <a:t>Tanımlamak, bilgi düzeyinde hatırlama ve tanıma gerektirir.</a:t>
                      </a:r>
                      <a:endParaRPr sz="1600"/>
                    </a:p>
                  </a:txBody>
                  <a:tcPr/>
                </a:tc>
              </a:tr>
              <a:tr h="457200">
                <a:tc>
                  <a:txBody>
                    <a:bodyPr/>
                    <a:lstStyle/>
                    <a:p>
                      <a:r>
                        <a:t>2</a:t>
                      </a:r>
                    </a:p>
                  </a:txBody>
                  <a:tcPr/>
                </a:tc>
                <a:tc>
                  <a:txBody>
                    <a:bodyPr/>
                    <a:lstStyle/>
                    <a:p>
                      <a:r>
                        <a:rPr sz="1600"/>
                        <a:t>İşletmenin iç ve dış çevre ile olan ilişkilerini açıklayabilir</a:t>
                      </a:r>
                    </a:p>
                  </a:txBody>
                  <a:tcPr/>
                </a:tc>
                <a:tc>
                  <a:txBody>
                    <a:bodyPr/>
                    <a:lstStyle/>
                    <a:p>
                      <a:r>
                        <a:rPr sz="1600"/>
                        <a:t>Kavrama</a:t>
                      </a:r>
                    </a:p>
                  </a:txBody>
                  <a:tcPr/>
                </a:tc>
                <a:tc>
                  <a:txBody>
                    <a:bodyPr/>
                    <a:lstStyle/>
                    <a:p>
                      <a:r>
                        <a:rPr lang="tr-TR" sz="1600" dirty="0" smtClean="0"/>
                        <a:t>Açıklamak, anlamayı ve yorumlamayı içerdiğinden kavrama düzeyindedir.</a:t>
                      </a:r>
                      <a:endParaRPr sz="1600"/>
                    </a:p>
                  </a:txBody>
                  <a:tcPr/>
                </a:tc>
              </a:tr>
              <a:tr h="457200">
                <a:tc>
                  <a:txBody>
                    <a:bodyPr/>
                    <a:lstStyle/>
                    <a:p>
                      <a:r>
                        <a:t>3</a:t>
                      </a:r>
                    </a:p>
                  </a:txBody>
                  <a:tcPr/>
                </a:tc>
                <a:tc>
                  <a:txBody>
                    <a:bodyPr/>
                    <a:lstStyle/>
                    <a:p>
                      <a:r>
                        <a:rPr sz="1600"/>
                        <a:t>İşletmelerin kuruluş çalışmalarını ve aşamalarını belirleyebilir</a:t>
                      </a:r>
                    </a:p>
                  </a:txBody>
                  <a:tcPr/>
                </a:tc>
                <a:tc>
                  <a:txBody>
                    <a:bodyPr/>
                    <a:lstStyle/>
                    <a:p>
                      <a:r>
                        <a:rPr sz="1600"/>
                        <a:t>Kavrama / Uygulama</a:t>
                      </a:r>
                    </a:p>
                  </a:txBody>
                  <a:tcPr/>
                </a:tc>
                <a:tc>
                  <a:txBody>
                    <a:bodyPr/>
                    <a:lstStyle/>
                    <a:p>
                      <a:r>
                        <a:rPr lang="tr-TR" sz="1600" dirty="0" smtClean="0"/>
                        <a:t>Belirleme eylemi hem tanımlama hem de uygulamaya yönelik olabilir; bağlama göre ikili sınıflandırılabilir.</a:t>
                      </a:r>
                      <a:endParaRPr sz="1600"/>
                    </a:p>
                  </a:txBody>
                  <a:tcPr/>
                </a:tc>
              </a:tr>
              <a:tr h="457200">
                <a:tc>
                  <a:txBody>
                    <a:bodyPr/>
                    <a:lstStyle/>
                    <a:p>
                      <a:r>
                        <a:t>4</a:t>
                      </a:r>
                    </a:p>
                  </a:txBody>
                  <a:tcPr/>
                </a:tc>
                <a:tc>
                  <a:txBody>
                    <a:bodyPr/>
                    <a:lstStyle/>
                    <a:p>
                      <a:r>
                        <a:rPr sz="1600"/>
                        <a:t>İşletme </a:t>
                      </a:r>
                      <a:r>
                        <a:rPr sz="1600" smtClean="0"/>
                        <a:t>çeşitlerihakkında </a:t>
                      </a:r>
                      <a:r>
                        <a:rPr sz="1600"/>
                        <a:t>bilgi sahibi olur</a:t>
                      </a:r>
                    </a:p>
                  </a:txBody>
                  <a:tcPr/>
                </a:tc>
                <a:tc>
                  <a:txBody>
                    <a:bodyPr/>
                    <a:lstStyle/>
                    <a:p>
                      <a:r>
                        <a:rPr sz="1600"/>
                        <a:t>Bilgi</a:t>
                      </a:r>
                    </a:p>
                  </a:txBody>
                  <a:tcPr/>
                </a:tc>
                <a:tc>
                  <a:txBody>
                    <a:bodyPr/>
                    <a:lstStyle/>
                    <a:p>
                      <a:r>
                        <a:rPr lang="tr-TR" sz="1600" dirty="0" smtClean="0"/>
                        <a:t>"Bilgi sahibi olma", doğrudan hatırlama ve tanıma ile ilgilidir.</a:t>
                      </a:r>
                      <a:endParaRPr sz="1600"/>
                    </a:p>
                  </a:txBody>
                  <a:tcPr/>
                </a:tc>
              </a:tr>
              <a:tr h="457200">
                <a:tc>
                  <a:txBody>
                    <a:bodyPr/>
                    <a:lstStyle/>
                    <a:p>
                      <a:r>
                        <a:t>5</a:t>
                      </a:r>
                    </a:p>
                  </a:txBody>
                  <a:tcPr/>
                </a:tc>
                <a:tc>
                  <a:txBody>
                    <a:bodyPr/>
                    <a:lstStyle/>
                    <a:p>
                      <a:r>
                        <a:rPr sz="1600"/>
                        <a:t>İşletmenin kuruluş yerinin seçimini ve kapasitesinin belirlenmesini tahlil edebilir</a:t>
                      </a:r>
                    </a:p>
                  </a:txBody>
                  <a:tcPr/>
                </a:tc>
                <a:tc>
                  <a:txBody>
                    <a:bodyPr/>
                    <a:lstStyle/>
                    <a:p>
                      <a:r>
                        <a:rPr sz="1600"/>
                        <a:t>Analiz</a:t>
                      </a:r>
                    </a:p>
                  </a:txBody>
                  <a:tcPr/>
                </a:tc>
                <a:tc>
                  <a:txBody>
                    <a:bodyPr/>
                    <a:lstStyle/>
                    <a:p>
                      <a:r>
                        <a:rPr lang="tr-TR" sz="1600" dirty="0" smtClean="0"/>
                        <a:t>"Tahlil etmek", çözümleme, karşılaştırma ve yapı ayrıştırma anlamına geldiğinden analiz düzeyindedir.</a:t>
                      </a:r>
                      <a:endParaRPr sz="1600"/>
                    </a:p>
                  </a:txBody>
                  <a:tcPr/>
                </a:tc>
              </a:tr>
            </a:tbl>
          </a:graphicData>
        </a:graphic>
      </p:graphicFrame>
      <p:pic>
        <p:nvPicPr>
          <p:cNvPr id="4" name="3 Resim" descr="mtü-logo.png"/>
          <p:cNvPicPr>
            <a:picLocks noChangeAspect="1"/>
          </p:cNvPicPr>
          <p:nvPr/>
        </p:nvPicPr>
        <p:blipFill>
          <a:blip r:embed="rId2"/>
          <a:stretch>
            <a:fillRect/>
          </a:stretch>
        </p:blipFill>
        <p:spPr>
          <a:xfrm>
            <a:off x="-92065" y="0"/>
            <a:ext cx="1098529" cy="115671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İşletme Dersi – Ölçme Araçları ve Örnek Sorular</a:t>
            </a:r>
          </a:p>
        </p:txBody>
      </p:sp>
      <p:graphicFrame>
        <p:nvGraphicFramePr>
          <p:cNvPr id="3" name="Table 2"/>
          <p:cNvGraphicFramePr>
            <a:graphicFrameLocks noGrp="1"/>
          </p:cNvGraphicFramePr>
          <p:nvPr/>
        </p:nvGraphicFramePr>
        <p:xfrm>
          <a:off x="274320" y="1371600"/>
          <a:ext cx="8412480" cy="4982949"/>
        </p:xfrm>
        <a:graphic>
          <a:graphicData uri="http://schemas.openxmlformats.org/drawingml/2006/table">
            <a:tbl>
              <a:tblPr firstRow="1" bandRow="1">
                <a:tableStyleId>{5C22544A-7EE6-4342-B048-85BDC9FD1C3A}</a:tableStyleId>
              </a:tblPr>
              <a:tblGrid>
                <a:gridCol w="850392"/>
                <a:gridCol w="1536192"/>
                <a:gridCol w="2057400"/>
                <a:gridCol w="3968496"/>
              </a:tblGrid>
              <a:tr h="732561">
                <a:tc>
                  <a:txBody>
                    <a:bodyPr/>
                    <a:lstStyle/>
                    <a:p>
                      <a:r>
                        <a:t>Bloom Düzeyi</a:t>
                      </a:r>
                    </a:p>
                  </a:txBody>
                  <a:tcPr/>
                </a:tc>
                <a:tc>
                  <a:txBody>
                    <a:bodyPr/>
                    <a:lstStyle/>
                    <a:p>
                      <a:r>
                        <a:t>Ölçme Aracı</a:t>
                      </a:r>
                    </a:p>
                  </a:txBody>
                  <a:tcPr/>
                </a:tc>
                <a:tc>
                  <a:txBody>
                    <a:bodyPr/>
                    <a:lstStyle/>
                    <a:p>
                      <a:r>
                        <a:rPr/>
                        <a:t>Örnek </a:t>
                      </a:r>
                      <a:r>
                        <a:rPr smtClean="0"/>
                        <a:t>Soru</a:t>
                      </a:r>
                      <a:r>
                        <a:rPr lang="tr-TR" dirty="0" smtClean="0"/>
                        <a:t> 1</a:t>
                      </a:r>
                      <a:endParaRPr/>
                    </a:p>
                  </a:txBody>
                  <a:tcPr/>
                </a:tc>
                <a:tc>
                  <a:txBody>
                    <a:bodyPr/>
                    <a:lstStyle/>
                    <a:p>
                      <a:r>
                        <a:rPr lang="tr-TR" dirty="0" smtClean="0"/>
                        <a:t>Örnek Soru 2</a:t>
                      </a:r>
                      <a:endParaRPr/>
                    </a:p>
                  </a:txBody>
                  <a:tcPr/>
                </a:tc>
              </a:tr>
              <a:tr h="872097">
                <a:tc>
                  <a:txBody>
                    <a:bodyPr/>
                    <a:lstStyle/>
                    <a:p>
                      <a:r>
                        <a:rPr sz="1100"/>
                        <a:t>Bilgi</a:t>
                      </a:r>
                    </a:p>
                  </a:txBody>
                  <a:tcPr/>
                </a:tc>
                <a:tc>
                  <a:txBody>
                    <a:bodyPr/>
                    <a:lstStyle/>
                    <a:p>
                      <a:r>
                        <a:rPr sz="1100"/>
                        <a:t>Çoktan Seçmeli </a:t>
                      </a:r>
                      <a:r>
                        <a:rPr sz="1100" smtClean="0"/>
                        <a:t>Test</a:t>
                      </a:r>
                      <a:r>
                        <a:rPr lang="tr-TR" sz="1100" dirty="0" smtClean="0"/>
                        <a:t>/ Kısa Açık Uçlu Soru</a:t>
                      </a:r>
                      <a:endParaRPr sz="1100"/>
                    </a:p>
                  </a:txBody>
                  <a:tcPr/>
                </a:tc>
                <a:tc>
                  <a:txBody>
                    <a:bodyPr/>
                    <a:lstStyle/>
                    <a:p>
                      <a:r>
                        <a:rPr sz="1100"/>
                        <a:t>Aşağıdakilerden hangisi işletmenin temel amaçlarından biri değildir?</a:t>
                      </a:r>
                    </a:p>
                  </a:txBody>
                  <a:tcPr/>
                </a:tc>
                <a:tc>
                  <a:txBody>
                    <a:bodyPr/>
                    <a:lstStyle/>
                    <a:p>
                      <a:r>
                        <a:rPr lang="tr-TR" sz="1100" dirty="0" smtClean="0"/>
                        <a:t>Aşağıdaki kavramları tanımlayınız:</a:t>
                      </a:r>
                    </a:p>
                    <a:p>
                      <a:r>
                        <a:rPr lang="tr-TR" sz="1100" dirty="0" smtClean="0"/>
                        <a:t>Kâr</a:t>
                      </a:r>
                    </a:p>
                    <a:p>
                      <a:r>
                        <a:rPr lang="tr-TR" sz="1100" dirty="0" smtClean="0"/>
                        <a:t>Verimlilik</a:t>
                      </a:r>
                    </a:p>
                    <a:p>
                      <a:r>
                        <a:rPr lang="tr-TR" sz="1100" dirty="0" smtClean="0"/>
                        <a:t>Pazar Payı</a:t>
                      </a:r>
                    </a:p>
                  </a:txBody>
                  <a:tcPr/>
                </a:tc>
              </a:tr>
              <a:tr h="680236">
                <a:tc>
                  <a:txBody>
                    <a:bodyPr/>
                    <a:lstStyle/>
                    <a:p>
                      <a:r>
                        <a:rPr sz="1100"/>
                        <a:t>Kavrama</a:t>
                      </a:r>
                    </a:p>
                  </a:txBody>
                  <a:tcPr/>
                </a:tc>
                <a:tc>
                  <a:txBody>
                    <a:bodyPr/>
                    <a:lstStyle/>
                    <a:p>
                      <a:r>
                        <a:rPr sz="1100"/>
                        <a:t>Kısa Açık Uçlu </a:t>
                      </a:r>
                      <a:r>
                        <a:rPr sz="1100" smtClean="0"/>
                        <a:t>Soru</a:t>
                      </a:r>
                      <a:r>
                        <a:rPr lang="tr-TR" sz="1100" dirty="0" smtClean="0"/>
                        <a:t>/ Açık Uçlu Soru</a:t>
                      </a:r>
                      <a:endParaRPr sz="1100"/>
                    </a:p>
                  </a:txBody>
                  <a:tcPr/>
                </a:tc>
                <a:tc>
                  <a:txBody>
                    <a:bodyPr/>
                    <a:lstStyle/>
                    <a:p>
                      <a:r>
                        <a:rPr sz="1100"/>
                        <a:t>İşletmenin iç çevresi ile dış çevresi arasındaki temel farkları açıklayınız.</a:t>
                      </a:r>
                    </a:p>
                  </a:txBody>
                  <a:tcPr/>
                </a:tc>
                <a:tc>
                  <a:txBody>
                    <a:bodyPr/>
                    <a:lstStyle/>
                    <a:p>
                      <a:r>
                        <a:rPr lang="tr-TR" sz="1100" dirty="0" smtClean="0"/>
                        <a:t>İşletmelerin dış çevresini oluşturan faktörlerden en az iki tanesini seçerek, bu faktörlerin işletme stratejileri üzerindeki olası etkilerini açıklayınız.</a:t>
                      </a:r>
                      <a:endParaRPr sz="1100"/>
                    </a:p>
                  </a:txBody>
                  <a:tcPr/>
                </a:tc>
              </a:tr>
              <a:tr h="1255819">
                <a:tc>
                  <a:txBody>
                    <a:bodyPr/>
                    <a:lstStyle/>
                    <a:p>
                      <a:r>
                        <a:rPr sz="1100"/>
                        <a:t>Kavrama / Uygulama</a:t>
                      </a:r>
                    </a:p>
                  </a:txBody>
                  <a:tcPr/>
                </a:tc>
                <a:tc>
                  <a:txBody>
                    <a:bodyPr/>
                    <a:lstStyle/>
                    <a:p>
                      <a:r>
                        <a:rPr sz="1100"/>
                        <a:t>Eşleştirme Testi / Kısa </a:t>
                      </a:r>
                      <a:r>
                        <a:rPr sz="1100" smtClean="0"/>
                        <a:t>Cevap</a:t>
                      </a:r>
                      <a:r>
                        <a:rPr lang="tr-TR" sz="1100" dirty="0" smtClean="0"/>
                        <a:t> / Boşluk Doldurma</a:t>
                      </a:r>
                      <a:endParaRPr sz="1100"/>
                    </a:p>
                  </a:txBody>
                  <a:tcPr/>
                </a:tc>
                <a:tc>
                  <a:txBody>
                    <a:bodyPr/>
                    <a:lstStyle/>
                    <a:p>
                      <a:r>
                        <a:rPr sz="1100"/>
                        <a:t>Kuruluş aşamalarını sırasıyla eşleştiriniz ya da bir örnek üzerinden belirleyiniz.</a:t>
                      </a:r>
                    </a:p>
                  </a:txBody>
                  <a:tcPr/>
                </a:tc>
                <a:tc>
                  <a:txBody>
                    <a:bodyPr/>
                    <a:lstStyle/>
                    <a:p>
                      <a:r>
                        <a:rPr lang="tr-TR" sz="1100" dirty="0" smtClean="0"/>
                        <a:t>Bir işletmenin kuruluş süreci genellikle bir __________ ile başlar. Bu fikrin detaylandırılması ve</a:t>
                      </a:r>
                      <a:r>
                        <a:rPr lang="tr-TR" sz="1100" baseline="0" dirty="0" smtClean="0"/>
                        <a:t> yapılabilir</a:t>
                      </a:r>
                      <a:r>
                        <a:rPr lang="tr-TR" sz="1100" dirty="0" smtClean="0"/>
                        <a:t>liğinin değerlendirilmesinin ardından __________ hazırlanır. Daha sonra işletmenin yasal olarak kurulabilmesi için gerekli __________ tamamlanır ve işletmeyi hayata geçirmek için __________ sağlanır. Son olarak, işletme __________ aşamasına gelir.</a:t>
                      </a:r>
                      <a:endParaRPr sz="1100"/>
                    </a:p>
                  </a:txBody>
                  <a:tcPr/>
                </a:tc>
              </a:tr>
              <a:tr h="680236">
                <a:tc>
                  <a:txBody>
                    <a:bodyPr/>
                    <a:lstStyle/>
                    <a:p>
                      <a:r>
                        <a:rPr sz="1100"/>
                        <a:t>Bilgi</a:t>
                      </a:r>
                    </a:p>
                  </a:txBody>
                  <a:tcPr/>
                </a:tc>
                <a:tc>
                  <a:txBody>
                    <a:bodyPr/>
                    <a:lstStyle/>
                    <a:p>
                      <a:r>
                        <a:rPr sz="1100"/>
                        <a:t>Doğru-Yanlış </a:t>
                      </a:r>
                      <a:r>
                        <a:rPr sz="1100" smtClean="0"/>
                        <a:t>Testi</a:t>
                      </a:r>
                      <a:r>
                        <a:rPr lang="tr-TR" sz="1100" dirty="0" smtClean="0"/>
                        <a:t> / Kısa Açık Uçlu Soru</a:t>
                      </a:r>
                      <a:endParaRPr sz="1100"/>
                    </a:p>
                  </a:txBody>
                  <a:tcPr/>
                </a:tc>
                <a:tc>
                  <a:txBody>
                    <a:bodyPr/>
                    <a:lstStyle/>
                    <a:p>
                      <a:r>
                        <a:rPr sz="1100"/>
                        <a:t>“Kâr amacı gütmeyen işletmeler de özel sektör kapsamına girer.” ifadesi doğru mudur?</a:t>
                      </a:r>
                    </a:p>
                  </a:txBody>
                  <a:tcPr/>
                </a:tc>
                <a:tc>
                  <a:txBody>
                    <a:bodyPr/>
                    <a:lstStyle/>
                    <a:p>
                      <a:r>
                        <a:rPr lang="tr-TR" sz="1100" dirty="0" smtClean="0"/>
                        <a:t>İşletmeleri mülkiyet yapısına göre sınıflandırınız ve her bir işletme türünün temel bir özelliğini belirtiniz. </a:t>
                      </a:r>
                      <a:endParaRPr sz="1100"/>
                    </a:p>
                  </a:txBody>
                  <a:tcPr/>
                </a:tc>
              </a:tr>
              <a:tr h="680236">
                <a:tc>
                  <a:txBody>
                    <a:bodyPr/>
                    <a:lstStyle/>
                    <a:p>
                      <a:r>
                        <a:rPr sz="1100"/>
                        <a:t>Analiz</a:t>
                      </a:r>
                    </a:p>
                  </a:txBody>
                  <a:tcPr/>
                </a:tc>
                <a:tc>
                  <a:txBody>
                    <a:bodyPr/>
                    <a:lstStyle/>
                    <a:p>
                      <a:r>
                        <a:rPr sz="1100"/>
                        <a:t>Vaka Temelli Soru / Açık Uçlu Soru</a:t>
                      </a:r>
                    </a:p>
                  </a:txBody>
                  <a:tcPr/>
                </a:tc>
                <a:tc>
                  <a:txBody>
                    <a:bodyPr/>
                    <a:lstStyle/>
                    <a:p>
                      <a:r>
                        <a:rPr sz="1100"/>
                        <a:t>Bir işletme kurmayı planlayan girişimcinin kuruluş yeri seçimini etkileyen faktörleri analiz ediniz.</a:t>
                      </a:r>
                    </a:p>
                  </a:txBody>
                  <a:tcPr/>
                </a:tc>
                <a:tc>
                  <a:txBody>
                    <a:bodyPr/>
                    <a:lstStyle/>
                    <a:p>
                      <a:r>
                        <a:rPr lang="tr-TR" sz="1100" dirty="0" smtClean="0"/>
                        <a:t>Bir gıda üretim işletmesi kurmayı düşünen bir girişimci için kuruluş yeri seçiminde etkili olabilecek faktörleri (hammaddeye yakınlık, ulaşım imkanları, iş gücü maliyeti vb.) analiz ederek, bu faktörlerin işletmenin başarısı üzerindeki potansiyel etkilerini tartışınız.</a:t>
                      </a:r>
                      <a:endParaRPr sz="1100"/>
                    </a:p>
                  </a:txBody>
                  <a:tcPr/>
                </a:tc>
              </a:tr>
            </a:tbl>
          </a:graphicData>
        </a:graphic>
      </p:graphicFrame>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Genel Değerlendirme</a:t>
            </a:r>
            <a:endParaRPr b="1"/>
          </a:p>
        </p:txBody>
      </p:sp>
      <p:sp>
        <p:nvSpPr>
          <p:cNvPr id="3" name="Content Placeholder 2"/>
          <p:cNvSpPr>
            <a:spLocks noGrp="1"/>
          </p:cNvSpPr>
          <p:nvPr>
            <p:ph idx="1"/>
          </p:nvPr>
        </p:nvSpPr>
        <p:spPr/>
        <p:txBody>
          <a:bodyPr>
            <a:normAutofit fontScale="92500" lnSpcReduction="20000"/>
          </a:bodyPr>
          <a:lstStyle/>
          <a:p>
            <a:r>
              <a:rPr lang="tr-TR" dirty="0" smtClean="0"/>
              <a:t>Bologna Süreci, kalite güvencesi ve şeffaflık odaklıdır.</a:t>
            </a:r>
          </a:p>
          <a:p>
            <a:r>
              <a:rPr lang="tr-TR" dirty="0" smtClean="0"/>
              <a:t>TYYÇ, bu sürecin Türkiye’ye yansımasıdır.</a:t>
            </a:r>
          </a:p>
          <a:p>
            <a:r>
              <a:rPr lang="tr-TR" dirty="0" err="1" smtClean="0"/>
              <a:t>Bloom</a:t>
            </a:r>
            <a:r>
              <a:rPr lang="tr-TR" dirty="0" smtClean="0"/>
              <a:t> Taksonomisi, öğrenme hedeflerinin yazımında önemli bir araçtır.</a:t>
            </a:r>
          </a:p>
          <a:p>
            <a:r>
              <a:rPr lang="tr-TR" dirty="0" smtClean="0"/>
              <a:t>Hepsi birlikte </a:t>
            </a:r>
            <a:r>
              <a:rPr lang="tr-TR" b="1" dirty="0" smtClean="0"/>
              <a:t>öğrenci merkezli</a:t>
            </a:r>
            <a:r>
              <a:rPr lang="tr-TR" dirty="0" smtClean="0"/>
              <a:t>, </a:t>
            </a:r>
            <a:r>
              <a:rPr lang="tr-TR" b="1" dirty="0" smtClean="0"/>
              <a:t>ölçülebilir</a:t>
            </a:r>
            <a:r>
              <a:rPr lang="tr-TR" dirty="0" smtClean="0"/>
              <a:t> ve </a:t>
            </a:r>
            <a:r>
              <a:rPr lang="tr-TR" b="1" dirty="0" smtClean="0"/>
              <a:t>kıyaslanabilir</a:t>
            </a:r>
            <a:r>
              <a:rPr lang="tr-TR" dirty="0" smtClean="0"/>
              <a:t> yükseköğretim hedeflerini destekler.</a:t>
            </a:r>
          </a:p>
          <a:p>
            <a:r>
              <a:rPr lang="tr-TR" dirty="0" smtClean="0"/>
              <a:t>Öğrenme çıktılarına paralel ölçme araçlarının kullanımı, bu sürecin devamlılığı ve kalitesi için önemli unsurlardan bir tanesidir.</a:t>
            </a:r>
          </a:p>
          <a:p>
            <a:endParaRPr lang="tr-TR" dirty="0" smtClean="0"/>
          </a:p>
          <a:p>
            <a:endParaRPr/>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r>
              <a:rPr lang="tr-TR" dirty="0" smtClean="0"/>
              <a:t>Dinlediğiniz için teşekkürler…</a:t>
            </a:r>
            <a:endParaRPr lang="tr-TR" dirty="0"/>
          </a:p>
        </p:txBody>
      </p:sp>
      <p:pic>
        <p:nvPicPr>
          <p:cNvPr id="4" name="3 Resim" descr="mtü-logo.png"/>
          <p:cNvPicPr>
            <a:picLocks noChangeAspect="1"/>
          </p:cNvPicPr>
          <p:nvPr/>
        </p:nvPicPr>
        <p:blipFill>
          <a:blip r:embed="rId2"/>
          <a:stretch>
            <a:fillRect/>
          </a:stretch>
        </p:blipFill>
        <p:spPr>
          <a:xfrm>
            <a:off x="3135767" y="2670048"/>
            <a:ext cx="2314057" cy="20939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mtClean="0"/>
              <a:t>1</a:t>
            </a:r>
            <a:r>
              <a:rPr lang="tr-TR" dirty="0" smtClean="0"/>
              <a:t>  </a:t>
            </a:r>
            <a:r>
              <a:rPr smtClean="0"/>
              <a:t>Avrupa </a:t>
            </a:r>
            <a:r>
              <a:t>Yükseköğretim Alanı (AYA)</a:t>
            </a:r>
          </a:p>
        </p:txBody>
      </p:sp>
      <p:sp>
        <p:nvSpPr>
          <p:cNvPr id="3" name="Content Placeholder 2"/>
          <p:cNvSpPr>
            <a:spLocks noGrp="1"/>
          </p:cNvSpPr>
          <p:nvPr>
            <p:ph idx="1"/>
          </p:nvPr>
        </p:nvSpPr>
        <p:spPr/>
        <p:txBody>
          <a:bodyPr/>
          <a:lstStyle/>
          <a:p>
            <a:r>
              <a:rPr smtClean="0"/>
              <a:t>Avrupa’daki </a:t>
            </a:r>
            <a:r>
              <a:t>yükseköğretim sistemlerinin </a:t>
            </a:r>
            <a:r>
              <a:rPr/>
              <a:t>uyumlaştırılması </a:t>
            </a:r>
            <a:r>
              <a:rPr lang="tr-TR" dirty="0" smtClean="0"/>
              <a:t>amaçlanmıştır</a:t>
            </a:r>
            <a:r>
              <a:rPr smtClean="0"/>
              <a:t>.</a:t>
            </a:r>
            <a:endParaRPr/>
          </a:p>
          <a:p>
            <a:r>
              <a:rPr smtClean="0"/>
              <a:t>Öğrenci </a:t>
            </a:r>
            <a:r>
              <a:t>ve akademisyen hareketliliği teşvik edilir.</a:t>
            </a:r>
          </a:p>
          <a:p>
            <a:r>
              <a:rPr smtClean="0"/>
              <a:t>Kalite </a:t>
            </a:r>
            <a:r>
              <a:t>güvencesi, diploma tanınırlığı, şeffaflık esas alınır.</a:t>
            </a:r>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Bologna </a:t>
            </a:r>
            <a:r>
              <a:t>Süreci</a:t>
            </a:r>
          </a:p>
        </p:txBody>
      </p:sp>
      <p:sp>
        <p:nvSpPr>
          <p:cNvPr id="3" name="Content Placeholder 2"/>
          <p:cNvSpPr>
            <a:spLocks noGrp="1"/>
          </p:cNvSpPr>
          <p:nvPr>
            <p:ph idx="1"/>
          </p:nvPr>
        </p:nvSpPr>
        <p:spPr/>
        <p:txBody>
          <a:bodyPr>
            <a:normAutofit lnSpcReduction="10000"/>
          </a:bodyPr>
          <a:lstStyle/>
          <a:p>
            <a:r>
              <a:rPr lang="tr-TR" dirty="0" smtClean="0"/>
              <a:t>1999 yılında Bologna Bildirgesi ile başlamıştır.</a:t>
            </a:r>
          </a:p>
          <a:p>
            <a:r>
              <a:rPr lang="tr-TR" dirty="0" smtClean="0"/>
              <a:t>48 ülke bu sürece dâhil olmuştur.</a:t>
            </a:r>
          </a:p>
          <a:p>
            <a:pPr>
              <a:buNone/>
            </a:pPr>
            <a:r>
              <a:rPr lang="tr-TR" b="1" dirty="0" smtClean="0"/>
              <a:t>	</a:t>
            </a:r>
            <a:r>
              <a:rPr lang="tr-TR" b="1" dirty="0" smtClean="0">
                <a:solidFill>
                  <a:srgbClr val="FF0000"/>
                </a:solidFill>
              </a:rPr>
              <a:t>Amaçlar:</a:t>
            </a:r>
            <a:endParaRPr lang="tr-TR" dirty="0" smtClean="0">
              <a:solidFill>
                <a:srgbClr val="FF0000"/>
              </a:solidFill>
            </a:endParaRPr>
          </a:p>
          <a:p>
            <a:r>
              <a:rPr lang="tr-TR" dirty="0" smtClean="0"/>
              <a:t>Ortak bir yükseköğretim alanı oluşturmak</a:t>
            </a:r>
          </a:p>
          <a:p>
            <a:r>
              <a:rPr lang="tr-TR" dirty="0" smtClean="0"/>
              <a:t>Üç kademeli derece sistemi (Lisans – Yüksek Lisans – Doktora)</a:t>
            </a:r>
          </a:p>
          <a:p>
            <a:r>
              <a:rPr lang="tr-TR" dirty="0" smtClean="0"/>
              <a:t>AKTS (Avrupa Kredi Transfer Sistemi) kullanımı</a:t>
            </a:r>
          </a:p>
          <a:p>
            <a:r>
              <a:rPr lang="tr-TR" dirty="0" smtClean="0"/>
              <a:t>Kalite güvencesi ve öğrenci merkezli öğrenme</a:t>
            </a:r>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a:t>
            </a:r>
            <a:r>
              <a:rPr smtClean="0"/>
              <a:t> </a:t>
            </a:r>
            <a:r>
              <a:t>Türkiye ve Bologna Süreci</a:t>
            </a:r>
          </a:p>
        </p:txBody>
      </p:sp>
      <p:sp>
        <p:nvSpPr>
          <p:cNvPr id="3" name="Content Placeholder 2"/>
          <p:cNvSpPr>
            <a:spLocks noGrp="1"/>
          </p:cNvSpPr>
          <p:nvPr>
            <p:ph idx="1"/>
          </p:nvPr>
        </p:nvSpPr>
        <p:spPr/>
        <p:txBody>
          <a:bodyPr/>
          <a:lstStyle/>
          <a:p>
            <a:r>
              <a:rPr smtClean="0"/>
              <a:t>Türkiye</a:t>
            </a:r>
            <a:r>
              <a:t>, 2001 yılında sürece dâhil oldu.</a:t>
            </a:r>
          </a:p>
          <a:p>
            <a:r>
              <a:rPr smtClean="0"/>
              <a:t>Program </a:t>
            </a:r>
            <a:r>
              <a:t>yeterlilikleri ve öğrenme çıktıları geliştirildi.</a:t>
            </a:r>
          </a:p>
          <a:p>
            <a:r>
              <a:rPr smtClean="0"/>
              <a:t>Yükseköğretim </a:t>
            </a:r>
            <a:r>
              <a:t>sisteminde yapısal reformlar yapıldı.</a:t>
            </a:r>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a:t>
            </a:r>
            <a:r>
              <a:rPr smtClean="0"/>
              <a:t>Türkiye </a:t>
            </a:r>
            <a:r>
              <a:t>Yükseköğretim Yeterlilikler Çerçevesi (TYYÇ)</a:t>
            </a:r>
          </a:p>
        </p:txBody>
      </p:sp>
      <p:sp>
        <p:nvSpPr>
          <p:cNvPr id="3" name="Content Placeholder 2"/>
          <p:cNvSpPr>
            <a:spLocks noGrp="1"/>
          </p:cNvSpPr>
          <p:nvPr>
            <p:ph idx="1"/>
          </p:nvPr>
        </p:nvSpPr>
        <p:spPr/>
        <p:txBody>
          <a:bodyPr>
            <a:normAutofit fontScale="70000" lnSpcReduction="20000"/>
          </a:bodyPr>
          <a:lstStyle/>
          <a:p>
            <a:pPr>
              <a:buNone/>
            </a:pPr>
            <a:r>
              <a:rPr lang="tr-TR" b="1" dirty="0" smtClean="0"/>
              <a:t>	</a:t>
            </a:r>
            <a:r>
              <a:rPr lang="tr-TR" b="1" dirty="0" smtClean="0">
                <a:solidFill>
                  <a:srgbClr val="FF0000"/>
                </a:solidFill>
              </a:rPr>
              <a:t>Amaç:</a:t>
            </a:r>
            <a:r>
              <a:rPr lang="tr-TR" dirty="0" smtClean="0">
                <a:solidFill>
                  <a:srgbClr val="FF0000"/>
                </a:solidFill>
              </a:rPr>
              <a:t> </a:t>
            </a:r>
          </a:p>
          <a:p>
            <a:pPr>
              <a:buNone/>
            </a:pPr>
            <a:r>
              <a:rPr lang="tr-TR" dirty="0" smtClean="0"/>
              <a:t>	Türkiye'deki yeterliliklerin Avrupa Yeterlilikler Çerçevesi (</a:t>
            </a:r>
            <a:r>
              <a:rPr lang="tr-TR" dirty="0" smtClean="0"/>
              <a:t>QF-EHEA-</a:t>
            </a:r>
            <a:r>
              <a:rPr lang="en-US" dirty="0" smtClean="0"/>
              <a:t>Qualifications </a:t>
            </a:r>
            <a:r>
              <a:rPr lang="en-US" dirty="0" smtClean="0"/>
              <a:t>Framework for the European Higher Education Area) </a:t>
            </a:r>
            <a:r>
              <a:rPr lang="tr-TR" dirty="0" smtClean="0"/>
              <a:t>ve </a:t>
            </a:r>
            <a:r>
              <a:rPr lang="tr-TR" dirty="0" smtClean="0"/>
              <a:t>Avrupa Yaşam Boyu Öğrenme Yeterlilikler </a:t>
            </a:r>
            <a:r>
              <a:rPr lang="tr-TR" dirty="0" smtClean="0"/>
              <a:t>Çerçevesi (</a:t>
            </a:r>
            <a:r>
              <a:rPr lang="tr-TR" dirty="0" smtClean="0"/>
              <a:t>EQF-LLL-</a:t>
            </a:r>
            <a:r>
              <a:rPr lang="en-US" dirty="0" smtClean="0"/>
              <a:t>European </a:t>
            </a:r>
            <a:r>
              <a:rPr lang="en-US" dirty="0" smtClean="0"/>
              <a:t>Qualifications Framework for Lifelong Learning)</a:t>
            </a:r>
            <a:r>
              <a:rPr lang="tr-TR" dirty="0" smtClean="0"/>
              <a:t> ile uyumlu hâle getirilmesi.</a:t>
            </a:r>
          </a:p>
          <a:p>
            <a:pPr>
              <a:buNone/>
            </a:pPr>
            <a:r>
              <a:rPr lang="tr-TR" b="1" dirty="0" smtClean="0"/>
              <a:t>	</a:t>
            </a:r>
            <a:r>
              <a:rPr lang="tr-TR" b="1" dirty="0" smtClean="0">
                <a:solidFill>
                  <a:srgbClr val="FF0000"/>
                </a:solidFill>
              </a:rPr>
              <a:t>Düzeyler:</a:t>
            </a:r>
            <a:r>
              <a:rPr lang="tr-TR" dirty="0" smtClean="0">
                <a:solidFill>
                  <a:srgbClr val="FF0000"/>
                </a:solidFill>
              </a:rPr>
              <a:t> </a:t>
            </a:r>
            <a:r>
              <a:rPr lang="tr-TR" dirty="0" smtClean="0"/>
              <a:t>6. Düzey (Lisans), 7. Düzey (Yüksek Lisans), 8. Düzey (Doktora)</a:t>
            </a:r>
          </a:p>
          <a:p>
            <a:pPr>
              <a:buNone/>
            </a:pPr>
            <a:r>
              <a:rPr lang="tr-TR" b="1" dirty="0" smtClean="0"/>
              <a:t>	</a:t>
            </a:r>
            <a:r>
              <a:rPr lang="tr-TR" b="1" dirty="0" smtClean="0">
                <a:solidFill>
                  <a:srgbClr val="FF0000"/>
                </a:solidFill>
              </a:rPr>
              <a:t>Temel Boyutlar:</a:t>
            </a:r>
            <a:endParaRPr lang="tr-TR" dirty="0" smtClean="0">
              <a:solidFill>
                <a:srgbClr val="FF0000"/>
              </a:solidFill>
            </a:endParaRPr>
          </a:p>
          <a:p>
            <a:pPr lvl="1"/>
            <a:r>
              <a:rPr lang="tr-TR" dirty="0" smtClean="0"/>
              <a:t>Bilgi</a:t>
            </a:r>
          </a:p>
          <a:p>
            <a:pPr lvl="1"/>
            <a:r>
              <a:rPr lang="tr-TR" dirty="0" smtClean="0"/>
              <a:t>Beceriler</a:t>
            </a:r>
          </a:p>
          <a:p>
            <a:pPr lvl="1"/>
            <a:r>
              <a:rPr lang="tr-TR" dirty="0" smtClean="0"/>
              <a:t>Yetkinlikler (Bağımsız çalışabilme ve sorumluluk alabilme, öğrenme yetkinliği, iletişim ve sosyal yetkinlik, alana özgü yetkinlik)</a:t>
            </a:r>
          </a:p>
          <a:p>
            <a:pPr lvl="1">
              <a:buNone/>
            </a:pPr>
            <a:r>
              <a:rPr lang="tr-TR" dirty="0" err="1" smtClean="0">
                <a:hlinkClick r:id="rId2" action="ppaction://hlinkfile"/>
              </a:rPr>
              <a:t>Turkiye</a:t>
            </a:r>
            <a:r>
              <a:rPr lang="tr-TR" dirty="0" smtClean="0">
                <a:hlinkClick r:id="rId2" action="ppaction://hlinkfile"/>
              </a:rPr>
              <a:t>-</a:t>
            </a:r>
            <a:r>
              <a:rPr lang="tr-TR" dirty="0" err="1" smtClean="0">
                <a:hlinkClick r:id="rId2" action="ppaction://hlinkfile"/>
              </a:rPr>
              <a:t>Yuksekogretim</a:t>
            </a:r>
            <a:r>
              <a:rPr lang="tr-TR" dirty="0" smtClean="0">
                <a:hlinkClick r:id="rId2" action="ppaction://hlinkfile"/>
              </a:rPr>
              <a:t>-Yeterlikler-</a:t>
            </a:r>
            <a:r>
              <a:rPr lang="tr-TR" dirty="0" err="1" smtClean="0">
                <a:hlinkClick r:id="rId2" action="ppaction://hlinkfile"/>
              </a:rPr>
              <a:t>Cercevesi</a:t>
            </a:r>
            <a:r>
              <a:rPr lang="tr-TR" dirty="0" smtClean="0">
                <a:hlinkClick r:id="rId2" action="ppaction://hlinkfile"/>
              </a:rPr>
              <a:t>.</a:t>
            </a:r>
            <a:r>
              <a:rPr lang="tr-TR" dirty="0" err="1" smtClean="0">
                <a:hlinkClick r:id="rId2" action="ppaction://hlinkfile"/>
              </a:rPr>
              <a:t>pdf</a:t>
            </a:r>
            <a:r>
              <a:rPr lang="tr-TR" dirty="0" smtClean="0"/>
              <a:t> </a:t>
            </a:r>
          </a:p>
        </p:txBody>
      </p:sp>
      <p:pic>
        <p:nvPicPr>
          <p:cNvPr id="5" name="4 Resim" descr="mtü-logo.png"/>
          <p:cNvPicPr>
            <a:picLocks noChangeAspect="1"/>
          </p:cNvPicPr>
          <p:nvPr/>
        </p:nvPicPr>
        <p:blipFill>
          <a:blip r:embed="rId3"/>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a:t>
            </a:r>
            <a:r>
              <a:rPr smtClean="0"/>
              <a:t>Bloom </a:t>
            </a:r>
            <a:r>
              <a:t>Taksonomisi (1956, Orijinal)</a:t>
            </a:r>
          </a:p>
        </p:txBody>
      </p:sp>
      <p:sp>
        <p:nvSpPr>
          <p:cNvPr id="3" name="Content Placeholder 2"/>
          <p:cNvSpPr>
            <a:spLocks noGrp="1"/>
          </p:cNvSpPr>
          <p:nvPr>
            <p:ph idx="1"/>
          </p:nvPr>
        </p:nvSpPr>
        <p:spPr>
          <a:xfrm>
            <a:off x="457200" y="1207008"/>
            <a:ext cx="8229600" cy="5294376"/>
          </a:xfrm>
        </p:spPr>
        <p:txBody>
          <a:bodyPr>
            <a:normAutofit fontScale="55000" lnSpcReduction="20000"/>
          </a:bodyPr>
          <a:lstStyle/>
          <a:p>
            <a:pPr>
              <a:buNone/>
            </a:pPr>
            <a:r>
              <a:rPr lang="tr-TR" dirty="0" smtClean="0"/>
              <a:t>	</a:t>
            </a:r>
          </a:p>
          <a:p>
            <a:pPr>
              <a:buNone/>
            </a:pPr>
            <a:r>
              <a:rPr lang="tr-TR" dirty="0" smtClean="0">
                <a:solidFill>
                  <a:srgbClr val="FF0000"/>
                </a:solidFill>
              </a:rPr>
              <a:t>	Eğitim hedeflerini sınıflandırmak için geliştirilmiş bilişsel alan taksonomisidir.</a:t>
            </a:r>
          </a:p>
          <a:p>
            <a:pPr>
              <a:buNone/>
            </a:pPr>
            <a:r>
              <a:rPr lang="tr-TR" b="1" dirty="0" smtClean="0"/>
              <a:t>	Bilgi (</a:t>
            </a:r>
            <a:r>
              <a:rPr lang="tr-TR" b="1" dirty="0" err="1" smtClean="0"/>
              <a:t>Knowledge</a:t>
            </a:r>
            <a:r>
              <a:rPr lang="tr-TR" b="1" dirty="0" smtClean="0"/>
              <a:t>)</a:t>
            </a:r>
            <a:endParaRPr lang="tr-TR" dirty="0" smtClean="0"/>
          </a:p>
          <a:p>
            <a:pPr lvl="1"/>
            <a:r>
              <a:rPr lang="tr-TR" dirty="0" smtClean="0"/>
              <a:t>Bilgileri hatırlama, ezberleme</a:t>
            </a:r>
          </a:p>
          <a:p>
            <a:pPr lvl="1"/>
            <a:r>
              <a:rPr lang="tr-TR" dirty="0" smtClean="0"/>
              <a:t>Örnek fiiller: tanımlar, sıralar, adlandırır</a:t>
            </a:r>
          </a:p>
          <a:p>
            <a:pPr>
              <a:buNone/>
            </a:pPr>
            <a:r>
              <a:rPr lang="tr-TR" b="1" dirty="0" smtClean="0"/>
              <a:t>	Kavrama (</a:t>
            </a:r>
            <a:r>
              <a:rPr lang="tr-TR" b="1" dirty="0" err="1" smtClean="0"/>
              <a:t>Comprehension</a:t>
            </a:r>
            <a:r>
              <a:rPr lang="tr-TR" b="1" dirty="0" smtClean="0"/>
              <a:t>)</a:t>
            </a:r>
            <a:endParaRPr lang="tr-TR" dirty="0" smtClean="0"/>
          </a:p>
          <a:p>
            <a:pPr lvl="1"/>
            <a:r>
              <a:rPr lang="tr-TR" dirty="0" smtClean="0"/>
              <a:t>Bilgiyi anlama ve açıklama</a:t>
            </a:r>
          </a:p>
          <a:p>
            <a:pPr lvl="1"/>
            <a:r>
              <a:rPr lang="tr-TR" dirty="0" smtClean="0"/>
              <a:t>Örnek fiiller: açıklar, özetler, yorumlar</a:t>
            </a:r>
          </a:p>
          <a:p>
            <a:pPr>
              <a:buNone/>
            </a:pPr>
            <a:r>
              <a:rPr lang="tr-TR" b="1" dirty="0" smtClean="0"/>
              <a:t>	Uygulama (</a:t>
            </a:r>
            <a:r>
              <a:rPr lang="tr-TR" b="1" dirty="0" err="1" smtClean="0"/>
              <a:t>Application</a:t>
            </a:r>
            <a:r>
              <a:rPr lang="tr-TR" b="1" dirty="0" smtClean="0"/>
              <a:t>)</a:t>
            </a:r>
            <a:endParaRPr lang="tr-TR" dirty="0" smtClean="0"/>
          </a:p>
          <a:p>
            <a:pPr lvl="1"/>
            <a:r>
              <a:rPr lang="tr-TR" dirty="0" smtClean="0"/>
              <a:t>Bilgiyi yeni durumlara uygulama</a:t>
            </a:r>
          </a:p>
          <a:p>
            <a:pPr lvl="1"/>
            <a:r>
              <a:rPr lang="tr-TR" dirty="0" smtClean="0"/>
              <a:t>Örnek fiiller: uygular, hesaplar, kullanır</a:t>
            </a:r>
          </a:p>
          <a:p>
            <a:pPr>
              <a:buNone/>
            </a:pPr>
            <a:r>
              <a:rPr lang="tr-TR" b="1" dirty="0" smtClean="0"/>
              <a:t>	Analiz (</a:t>
            </a:r>
            <a:r>
              <a:rPr lang="tr-TR" b="1" dirty="0" err="1" smtClean="0"/>
              <a:t>Analysis</a:t>
            </a:r>
            <a:r>
              <a:rPr lang="tr-TR" b="1" dirty="0" smtClean="0"/>
              <a:t>)</a:t>
            </a:r>
            <a:endParaRPr lang="tr-TR" dirty="0" smtClean="0"/>
          </a:p>
          <a:p>
            <a:pPr lvl="1"/>
            <a:r>
              <a:rPr lang="tr-TR" dirty="0" smtClean="0"/>
              <a:t>Bilgiyi parçalara ayırarak yapıyı çözümleme</a:t>
            </a:r>
          </a:p>
          <a:p>
            <a:pPr lvl="1"/>
            <a:r>
              <a:rPr lang="tr-TR" dirty="0" smtClean="0"/>
              <a:t>Örnek fiiller: ayırt eder, karşılaştırır, ilişkilendirir</a:t>
            </a:r>
          </a:p>
          <a:p>
            <a:pPr>
              <a:buNone/>
            </a:pPr>
            <a:r>
              <a:rPr lang="tr-TR" b="1" dirty="0" smtClean="0"/>
              <a:t>	Sentez (</a:t>
            </a:r>
            <a:r>
              <a:rPr lang="tr-TR" b="1" dirty="0" err="1" smtClean="0"/>
              <a:t>Synthesis</a:t>
            </a:r>
            <a:r>
              <a:rPr lang="tr-TR" b="1" dirty="0" smtClean="0"/>
              <a:t>)</a:t>
            </a:r>
            <a:endParaRPr lang="tr-TR" dirty="0" smtClean="0"/>
          </a:p>
          <a:p>
            <a:pPr lvl="1"/>
            <a:r>
              <a:rPr lang="tr-TR" dirty="0" smtClean="0"/>
              <a:t>Parçalardan yeni bütünler oluşturma</a:t>
            </a:r>
          </a:p>
          <a:p>
            <a:pPr lvl="1"/>
            <a:r>
              <a:rPr lang="tr-TR" dirty="0" smtClean="0"/>
              <a:t>Örnek fiiller: tasarlar, oluşturur, planlar</a:t>
            </a:r>
          </a:p>
          <a:p>
            <a:pPr>
              <a:buNone/>
            </a:pPr>
            <a:r>
              <a:rPr lang="tr-TR" b="1" dirty="0" smtClean="0"/>
              <a:t>	Değerlendirme (</a:t>
            </a:r>
            <a:r>
              <a:rPr lang="tr-TR" b="1" dirty="0" err="1" smtClean="0"/>
              <a:t>Evaluation</a:t>
            </a:r>
            <a:r>
              <a:rPr lang="tr-TR" b="1" dirty="0" smtClean="0"/>
              <a:t>)</a:t>
            </a:r>
            <a:endParaRPr lang="tr-TR" dirty="0" smtClean="0"/>
          </a:p>
          <a:p>
            <a:pPr lvl="1"/>
            <a:r>
              <a:rPr lang="tr-TR" dirty="0" smtClean="0"/>
              <a:t>Bilgiyi ölçme, yargılama</a:t>
            </a:r>
          </a:p>
          <a:p>
            <a:pPr lvl="1"/>
            <a:r>
              <a:rPr lang="tr-TR" dirty="0" smtClean="0"/>
              <a:t>Örnek fiiller: değerlendirir, savunur, eleştirir</a:t>
            </a:r>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a:t>
            </a:r>
            <a:r>
              <a:rPr smtClean="0"/>
              <a:t>TYYÇ </a:t>
            </a:r>
            <a:r>
              <a:t>ile Bloom Taksonomisi Arasındaki İlişki</a:t>
            </a:r>
          </a:p>
        </p:txBody>
      </p:sp>
      <p:sp>
        <p:nvSpPr>
          <p:cNvPr id="3" name="Content Placeholder 2"/>
          <p:cNvSpPr>
            <a:spLocks noGrp="1"/>
          </p:cNvSpPr>
          <p:nvPr>
            <p:ph idx="1"/>
          </p:nvPr>
        </p:nvSpPr>
        <p:spPr/>
        <p:txBody>
          <a:bodyPr/>
          <a:lstStyle/>
          <a:p>
            <a:r>
              <a:rPr smtClean="0"/>
              <a:t>Öğrenme </a:t>
            </a:r>
            <a:r>
              <a:t>çıktılarında Bloom’un eylem fiilleri kullanılır.</a:t>
            </a:r>
          </a:p>
          <a:p>
            <a:r>
              <a:rPr smtClean="0"/>
              <a:t>TYYÇ'deki </a:t>
            </a:r>
            <a:r>
              <a:t>boyutlarla Bloom düzeyleri arasında örtüşmeler vardır:</a:t>
            </a:r>
          </a:p>
          <a:p>
            <a:pPr lvl="1"/>
            <a:r>
              <a:rPr smtClean="0">
                <a:solidFill>
                  <a:srgbClr val="FF0000"/>
                </a:solidFill>
              </a:rPr>
              <a:t>Bilgi </a:t>
            </a:r>
            <a:r>
              <a:rPr>
                <a:solidFill>
                  <a:srgbClr val="FF0000"/>
                </a:solidFill>
              </a:rPr>
              <a:t>→</a:t>
            </a:r>
            <a:r>
              <a:t> Bilgi, Kavrama</a:t>
            </a:r>
          </a:p>
          <a:p>
            <a:pPr lvl="1"/>
            <a:r>
              <a:rPr smtClean="0">
                <a:solidFill>
                  <a:srgbClr val="FF0000"/>
                </a:solidFill>
              </a:rPr>
              <a:t> </a:t>
            </a:r>
            <a:r>
              <a:rPr>
                <a:solidFill>
                  <a:srgbClr val="FF0000"/>
                </a:solidFill>
              </a:rPr>
              <a:t>Beceriler → </a:t>
            </a:r>
            <a:r>
              <a:t>Uygulama, Analiz</a:t>
            </a:r>
          </a:p>
          <a:p>
            <a:pPr lvl="1"/>
            <a:r>
              <a:rPr smtClean="0">
                <a:solidFill>
                  <a:srgbClr val="FF0000"/>
                </a:solidFill>
              </a:rPr>
              <a:t> </a:t>
            </a:r>
            <a:r>
              <a:rPr>
                <a:solidFill>
                  <a:srgbClr val="FF0000"/>
                </a:solidFill>
              </a:rPr>
              <a:t>Yetkinlikler → </a:t>
            </a:r>
            <a:r>
              <a:t>Sentez, Değerlendirme</a:t>
            </a:r>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Öğrenme Çıktıları ve Önemi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Öğrenme çıktısı kavramı ve temel özellikleri (açık, ölçülebilir, ulaşılabilir, ilgili, zamana </a:t>
            </a:r>
            <a:r>
              <a:rPr lang="tr-TR" dirty="0" smtClean="0"/>
              <a:t>bağlı)</a:t>
            </a:r>
            <a:endParaRPr lang="tr-TR" dirty="0" smtClean="0"/>
          </a:p>
          <a:p>
            <a:r>
              <a:rPr lang="tr-TR" dirty="0" smtClean="0"/>
              <a:t>Öğrenme çıktılarının belirlenmesinin faydaları: </a:t>
            </a:r>
          </a:p>
          <a:p>
            <a:pPr lvl="1"/>
            <a:r>
              <a:rPr lang="tr-TR" dirty="0" smtClean="0"/>
              <a:t>Dersin amaç ve hedeflerinin netleşmesi</a:t>
            </a:r>
          </a:p>
          <a:p>
            <a:pPr lvl="1"/>
            <a:r>
              <a:rPr lang="tr-TR" dirty="0" smtClean="0"/>
              <a:t>Öğrenci beklentilerinin anlaşılması</a:t>
            </a:r>
          </a:p>
          <a:p>
            <a:pPr lvl="1"/>
            <a:r>
              <a:rPr lang="tr-TR" dirty="0" smtClean="0"/>
              <a:t>Öğretim stratejilerinin belirlenmesine rehberlik etmesi</a:t>
            </a:r>
          </a:p>
          <a:p>
            <a:pPr lvl="1"/>
            <a:r>
              <a:rPr lang="tr-TR" dirty="0" smtClean="0"/>
              <a:t>Değerlendirme süreçlerinin yapılandırılması</a:t>
            </a:r>
          </a:p>
          <a:p>
            <a:pPr lvl="1"/>
            <a:r>
              <a:rPr lang="tr-TR" dirty="0" smtClean="0"/>
              <a:t>Program değerlendirme ve akreditasyon süreçlerine katkı sağlaması</a:t>
            </a:r>
          </a:p>
          <a:p>
            <a:r>
              <a:rPr lang="tr-TR" dirty="0" smtClean="0"/>
              <a:t>Farklı öğrenme alanı taksonomileri (</a:t>
            </a:r>
            <a:r>
              <a:rPr lang="tr-TR" dirty="0" err="1" smtClean="0"/>
              <a:t>Bloom</a:t>
            </a:r>
            <a:r>
              <a:rPr lang="tr-TR" dirty="0" smtClean="0"/>
              <a:t>, SOLO vb.) ve öğrenme çıktısı yazımında kullanımı</a:t>
            </a:r>
          </a:p>
          <a:p>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Öğrenme Çıktılarına Paralel Ölçme Araçları Geliştirme İlkeleri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Uygunluk (</a:t>
            </a:r>
            <a:r>
              <a:rPr lang="tr-TR" b="1" dirty="0" err="1" smtClean="0"/>
              <a:t>Alignment</a:t>
            </a:r>
            <a:r>
              <a:rPr lang="tr-TR" b="1" dirty="0" smtClean="0"/>
              <a:t>):</a:t>
            </a:r>
            <a:r>
              <a:rPr lang="tr-TR" dirty="0" smtClean="0"/>
              <a:t> Ölçme araçlarının öğrenme çıktılarıyla doğrudan ilişkili olması</a:t>
            </a:r>
          </a:p>
          <a:p>
            <a:r>
              <a:rPr lang="tr-TR" b="1" dirty="0" smtClean="0"/>
              <a:t>Geçerlik (</a:t>
            </a:r>
            <a:r>
              <a:rPr lang="tr-TR" b="1" dirty="0" err="1" smtClean="0"/>
              <a:t>Validity</a:t>
            </a:r>
            <a:r>
              <a:rPr lang="tr-TR" b="1" dirty="0" smtClean="0"/>
              <a:t>):</a:t>
            </a:r>
            <a:r>
              <a:rPr lang="tr-TR" dirty="0" smtClean="0"/>
              <a:t> Ölçme aracının ölçmeyi amaçladığı özelliği doğru bir şekilde ölçmesi </a:t>
            </a:r>
          </a:p>
          <a:p>
            <a:pPr lvl="1"/>
            <a:r>
              <a:rPr lang="tr-TR" dirty="0" smtClean="0"/>
              <a:t>İçerik geçerliği, yapı geçerliği, ölçüt geçerliği</a:t>
            </a:r>
          </a:p>
          <a:p>
            <a:r>
              <a:rPr lang="tr-TR" b="1" dirty="0" smtClean="0"/>
              <a:t>Güvenirlik (</a:t>
            </a:r>
            <a:r>
              <a:rPr lang="tr-TR" b="1" dirty="0" err="1" smtClean="0"/>
              <a:t>Reliability</a:t>
            </a:r>
            <a:r>
              <a:rPr lang="tr-TR" b="1" dirty="0" smtClean="0"/>
              <a:t>):</a:t>
            </a:r>
            <a:r>
              <a:rPr lang="tr-TR" dirty="0" smtClean="0"/>
              <a:t> Ölçme aracının tutarlı ve kararlı sonuçlar vermesi </a:t>
            </a:r>
          </a:p>
          <a:p>
            <a:pPr lvl="1"/>
            <a:r>
              <a:rPr lang="tr-TR" dirty="0" smtClean="0"/>
              <a:t>Test-tekrar test güvenirliği, iç tutarlılık, puanlayıcılar arası güvenirlik</a:t>
            </a:r>
          </a:p>
          <a:p>
            <a:r>
              <a:rPr lang="tr-TR" b="1" dirty="0" smtClean="0"/>
              <a:t>Uygulanabilirlik (</a:t>
            </a:r>
            <a:r>
              <a:rPr lang="tr-TR" b="1" dirty="0" err="1" smtClean="0"/>
              <a:t>Feasibility</a:t>
            </a:r>
            <a:r>
              <a:rPr lang="tr-TR" b="1" dirty="0" smtClean="0"/>
              <a:t>):</a:t>
            </a:r>
            <a:r>
              <a:rPr lang="tr-TR" dirty="0" smtClean="0"/>
              <a:t> Ölçme aracının pratik, maliyet etkin ve uygulanabilir olması</a:t>
            </a:r>
          </a:p>
          <a:p>
            <a:r>
              <a:rPr lang="tr-TR" b="1" dirty="0" smtClean="0"/>
              <a:t>Adillik (</a:t>
            </a:r>
            <a:r>
              <a:rPr lang="tr-TR" b="1" dirty="0" err="1" smtClean="0"/>
              <a:t>Fairness</a:t>
            </a:r>
            <a:r>
              <a:rPr lang="tr-TR" b="1" dirty="0" smtClean="0"/>
              <a:t>):</a:t>
            </a:r>
            <a:r>
              <a:rPr lang="tr-TR" dirty="0" smtClean="0"/>
              <a:t> Ölçme aracının tüm öğrenciler için adil ve tarafsız olması</a:t>
            </a:r>
          </a:p>
          <a:p>
            <a:r>
              <a:rPr lang="tr-TR" b="1" dirty="0" smtClean="0"/>
              <a:t>Şeffaflık (</a:t>
            </a:r>
            <a:r>
              <a:rPr lang="tr-TR" b="1" dirty="0" err="1" smtClean="0"/>
              <a:t>Transparency</a:t>
            </a:r>
            <a:r>
              <a:rPr lang="tr-TR" b="1" dirty="0" smtClean="0"/>
              <a:t>):</a:t>
            </a:r>
            <a:r>
              <a:rPr lang="tr-TR" dirty="0" smtClean="0"/>
              <a:t> Değerlendirme kriterlerinin öğrencilerle önceden paylaşılması</a:t>
            </a:r>
          </a:p>
          <a:p>
            <a:endParaRPr lang="tr-TR" dirty="0"/>
          </a:p>
        </p:txBody>
      </p:sp>
      <p:pic>
        <p:nvPicPr>
          <p:cNvPr id="4" name="3 Resim" descr="mtü-logo.png"/>
          <p:cNvPicPr>
            <a:picLocks noChangeAspect="1"/>
          </p:cNvPicPr>
          <p:nvPr/>
        </p:nvPicPr>
        <p:blipFill>
          <a:blip r:embed="rId2"/>
          <a:stretch>
            <a:fillRect/>
          </a:stretch>
        </p:blipFill>
        <p:spPr>
          <a:xfrm>
            <a:off x="136535" y="260604"/>
            <a:ext cx="1098529" cy="115671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165</TotalTime>
  <Words>1263</Words>
  <Application>Microsoft Macintosh PowerPoint</Application>
  <PresentationFormat>Ekran Gösterisi (4:3)</PresentationFormat>
  <Paragraphs>209</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Theme</vt:lpstr>
      <vt:lpstr>Avrupa Yükseköğretim Alanı, Bologna Süreci, TYYÇ ve Bloom Taksonomisi ve Buna Bağlı Olarak Öğrenme Çıktılarının Belirlenmesi ve Ölçülmesi</vt:lpstr>
      <vt:lpstr>1  Avrupa Yükseköğretim Alanı (AYA)</vt:lpstr>
      <vt:lpstr>Bologna Süreci</vt:lpstr>
      <vt:lpstr>  Türkiye ve Bologna Süreci</vt:lpstr>
      <vt:lpstr>  Türkiye Yükseköğretim Yeterlilikler Çerçevesi (TYYÇ)</vt:lpstr>
      <vt:lpstr>    Bloom Taksonomisi (1956, Orijinal)</vt:lpstr>
      <vt:lpstr> TYYÇ ile Bloom Taksonomisi Arasındaki İlişki</vt:lpstr>
      <vt:lpstr>Öğrenme Çıktıları ve Önemi</vt:lpstr>
      <vt:lpstr> Öğrenme Çıktılarına Paralel Ölçme Araçları Geliştirme İlkeleri</vt:lpstr>
      <vt:lpstr> Farklı Ölçme Araçları ve Öğrenme Çıktılarıyla İlişkilendirilmesi</vt:lpstr>
      <vt:lpstr> Farklı Ölçme Araçları ve Öğrenme Çıktılarıyla İlişkilendirilmesi</vt:lpstr>
      <vt:lpstr>Geleneksel Ölçme Araçları</vt:lpstr>
      <vt:lpstr> Performansa Dayalı Ölçme Araçları</vt:lpstr>
      <vt:lpstr> Diğer Ölçme ve Değerlendirme Yöntemleri</vt:lpstr>
      <vt:lpstr>  Uluslararası Ticaret ve Finansman Bölümü  Temel İşletme I Dersi Öğrenme Çıktıları</vt:lpstr>
      <vt:lpstr>İşletme Dersi – Bloom Taksonomisine Göre Sınıflandırma</vt:lpstr>
      <vt:lpstr>İşletme Dersi – Ölçme Araçları ve Örnek Sorular</vt:lpstr>
      <vt:lpstr>Genel Değerlendirme</vt:lpstr>
      <vt:lpstr>Slayt 19</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Yükseköğretim Alanı, Bologna Süreci, TYYÇ ve Bloom Taksonomisi</dc:title>
  <dc:creator>PC</dc:creator>
  <dc:description>generated using python-pptx</dc:description>
  <cp:lastModifiedBy>PC</cp:lastModifiedBy>
  <cp:revision>19</cp:revision>
  <dcterms:created xsi:type="dcterms:W3CDTF">2013-01-27T09:14:16Z</dcterms:created>
  <dcterms:modified xsi:type="dcterms:W3CDTF">2025-05-06T11:02:06Z</dcterms:modified>
</cp:coreProperties>
</file>